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slideLayouts/slideLayout1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921" r:id="rId3"/>
    <p:sldMasterId id="2147483846" r:id="rId4"/>
    <p:sldMasterId id="2147483858" r:id="rId5"/>
    <p:sldMasterId id="2147483902" r:id="rId6"/>
    <p:sldMasterId id="2147483881" r:id="rId7"/>
  </p:sldMasterIdLst>
  <p:notesMasterIdLst>
    <p:notesMasterId r:id="rId33"/>
  </p:notesMasterIdLst>
  <p:handoutMasterIdLst>
    <p:handoutMasterId r:id="rId34"/>
  </p:handoutMasterIdLst>
  <p:sldIdLst>
    <p:sldId id="1779" r:id="rId8"/>
    <p:sldId id="1836" r:id="rId9"/>
    <p:sldId id="1800" r:id="rId10"/>
    <p:sldId id="1942" r:id="rId11"/>
    <p:sldId id="1943" r:id="rId12"/>
    <p:sldId id="1941" r:id="rId13"/>
    <p:sldId id="1765" r:id="rId14"/>
    <p:sldId id="1744" r:id="rId15"/>
    <p:sldId id="1798" r:id="rId16"/>
    <p:sldId id="1795" r:id="rId17"/>
    <p:sldId id="1796" r:id="rId18"/>
    <p:sldId id="1790" r:id="rId19"/>
    <p:sldId id="1817" r:id="rId20"/>
    <p:sldId id="1785" r:id="rId21"/>
    <p:sldId id="1806" r:id="rId22"/>
    <p:sldId id="1944" r:id="rId23"/>
    <p:sldId id="1945" r:id="rId24"/>
    <p:sldId id="1950" r:id="rId25"/>
    <p:sldId id="1948" r:id="rId26"/>
    <p:sldId id="1947" r:id="rId27"/>
    <p:sldId id="1952" r:id="rId28"/>
    <p:sldId id="1949" r:id="rId29"/>
    <p:sldId id="1951" r:id="rId30"/>
    <p:sldId id="1838" r:id="rId31"/>
    <p:sldId id="680" r:id="rId32"/>
  </p:sldIdLst>
  <p:sldSz cx="12196763" cy="6858000"/>
  <p:notesSz cx="6805613" cy="9939338"/>
  <p:custDataLst>
    <p:tags r:id="rId35"/>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1D150"/>
    <a:srgbClr val="59595A"/>
    <a:srgbClr val="D9FFBD"/>
    <a:srgbClr val="5DB5E8"/>
    <a:srgbClr val="7030A0"/>
    <a:srgbClr val="F9FBA8"/>
    <a:srgbClr val="374154"/>
    <a:srgbClr val="77DD76"/>
    <a:srgbClr val="00FA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60" autoAdjust="0"/>
    <p:restoredTop sz="96291" autoAdjust="0"/>
  </p:normalViewPr>
  <p:slideViewPr>
    <p:cSldViewPr showGuides="1">
      <p:cViewPr varScale="1">
        <p:scale>
          <a:sx n="117" d="100"/>
          <a:sy n="117" d="100"/>
        </p:scale>
        <p:origin x="200" y="29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ableStyles" Target="tableStyles.xml"/><Relationship Id="rId21" Type="http://schemas.openxmlformats.org/officeDocument/2006/relationships/slide" Target="slides/slide14.xml"/><Relationship Id="rId34" Type="http://schemas.openxmlformats.org/officeDocument/2006/relationships/handoutMaster" Target="handoutMasters/handoutMaster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tags" Target="tags/tag1.xml"/><Relationship Id="rId8" Type="http://schemas.openxmlformats.org/officeDocument/2006/relationships/slide" Target="slides/slide1.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2023/5/17</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5/17/23 10:53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912991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190CEF9-362C-4F6D-B9B0-1E4FED2139D6}" type="datetime8">
              <a:rPr lang="en-US" smtClean="0"/>
              <a:t>5/17/23 10:53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586041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190CEF9-362C-4F6D-B9B0-1E4FED2139D6}" type="datetime8">
              <a:rPr lang="en-US" smtClean="0"/>
              <a:t>5/17/23 10:53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281478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25</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25</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32F1867-BB8A-4046-989E-41A7E6FC865B}"/>
              </a:ext>
            </a:extLst>
          </p:cNvPr>
          <p:cNvSpPr txBox="1">
            <a:spLocks/>
          </p:cNvSpPr>
          <p:nvPr userDrawn="1"/>
        </p:nvSpPr>
        <p:spPr>
          <a:xfrm>
            <a:off x="337741" y="1772816"/>
            <a:ext cx="8136904"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大标题 </a:t>
            </a:r>
            <a:r>
              <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Title</a:t>
            </a:r>
          </a:p>
        </p:txBody>
      </p:sp>
      <p:pic>
        <p:nvPicPr>
          <p:cNvPr id="8" name="图片 7">
            <a:extLst>
              <a:ext uri="{FF2B5EF4-FFF2-40B4-BE49-F238E27FC236}">
                <a16:creationId xmlns:a16="http://schemas.microsoft.com/office/drawing/2014/main" id="{5F214FDC-6B87-214E-A881-A1F197F5DB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679570"/>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69401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0C0A5B-2417-944A-B7DA-94A14F8A67C8}"/>
              </a:ext>
            </a:extLst>
          </p:cNvPr>
          <p:cNvSpPr>
            <a:spLocks noGrp="1"/>
          </p:cNvSpPr>
          <p:nvPr>
            <p:ph type="ctrTitle"/>
          </p:nvPr>
        </p:nvSpPr>
        <p:spPr>
          <a:xfrm>
            <a:off x="320965" y="693428"/>
            <a:ext cx="3141050" cy="953563"/>
          </a:xfrm>
          <a:prstGeom prst="rect">
            <a:avLst/>
          </a:prstGeom>
          <a:noFill/>
        </p:spPr>
        <p:txBody>
          <a:bodyPr anchor="ctr">
            <a:noAutofit/>
          </a:bodyPr>
          <a:lstStyle>
            <a:lvl1pPr>
              <a:defRPr>
                <a:latin typeface="Futura Medium" panose="020B0602020204020303" pitchFamily="34" charset="-79"/>
                <a:cs typeface="Futura Medium" panose="020B0602020204020303" pitchFamily="34" charset="-79"/>
              </a:defRPr>
            </a:lvl1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5" name="矩形 4">
            <a:extLst>
              <a:ext uri="{FF2B5EF4-FFF2-40B4-BE49-F238E27FC236}">
                <a16:creationId xmlns:a16="http://schemas.microsoft.com/office/drawing/2014/main" id="{4EA13F79-51F3-5A46-B2C2-0E8B70C77920}"/>
              </a:ext>
            </a:extLst>
          </p:cNvPr>
          <p:cNvSpPr/>
          <p:nvPr userDrawn="1"/>
        </p:nvSpPr>
        <p:spPr>
          <a:xfrm>
            <a:off x="3290069" y="939106"/>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
        <p:nvSpPr>
          <p:cNvPr id="6" name="副标题 2">
            <a:extLst>
              <a:ext uri="{FF2B5EF4-FFF2-40B4-BE49-F238E27FC236}">
                <a16:creationId xmlns:a16="http://schemas.microsoft.com/office/drawing/2014/main" id="{93344263-84EF-AE42-95A4-A0688E4F3A22}"/>
              </a:ext>
            </a:extLst>
          </p:cNvPr>
          <p:cNvSpPr>
            <a:spLocks noGrp="1"/>
          </p:cNvSpPr>
          <p:nvPr>
            <p:ph type="subTitle" idx="1" hasCustomPrompt="1"/>
          </p:nvPr>
        </p:nvSpPr>
        <p:spPr>
          <a:xfrm>
            <a:off x="1345853" y="3896673"/>
            <a:ext cx="2116161" cy="720081"/>
          </a:xfrm>
          <a:prstGeom prst="rect">
            <a:avLst/>
          </a:prstGeom>
        </p:spPr>
        <p:txBody>
          <a:bodyPr anchor="ctr"/>
          <a:lstStyle>
            <a:lvl1pPr marL="0" indent="0">
              <a:buNone/>
              <a:defRPr/>
            </a:lvl1pP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0FC5C961-C360-9F43-A308-C9DB7AC7D5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0C0A5B-2417-944A-B7DA-94A14F8A67C8}"/>
              </a:ext>
            </a:extLst>
          </p:cNvPr>
          <p:cNvSpPr>
            <a:spLocks noGrp="1"/>
          </p:cNvSpPr>
          <p:nvPr>
            <p:ph type="ctrTitle" hasCustomPrompt="1"/>
          </p:nvPr>
        </p:nvSpPr>
        <p:spPr>
          <a:xfrm>
            <a:off x="1129829" y="908720"/>
            <a:ext cx="3141050" cy="953563"/>
          </a:xfrm>
          <a:prstGeom prst="rect">
            <a:avLst/>
          </a:prstGeom>
          <a:noFill/>
        </p:spPr>
        <p:txBody>
          <a:bodyPr anchor="ctr">
            <a:noAutofit/>
          </a:bodyPr>
          <a:lstStyle>
            <a:lvl1pPr>
              <a:defRPr>
                <a:latin typeface="Futura Medium" panose="020B0602020204020303" pitchFamily="34" charset="-79"/>
                <a:cs typeface="Futura Medium" panose="020B0602020204020303" pitchFamily="34" charset="-79"/>
              </a:defRPr>
            </a:lvl1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XXXX</a:t>
            </a:r>
            <a:endPar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6" name="副标题 2">
            <a:extLst>
              <a:ext uri="{FF2B5EF4-FFF2-40B4-BE49-F238E27FC236}">
                <a16:creationId xmlns:a16="http://schemas.microsoft.com/office/drawing/2014/main" id="{93344263-84EF-AE42-95A4-A0688E4F3A22}"/>
              </a:ext>
            </a:extLst>
          </p:cNvPr>
          <p:cNvSpPr>
            <a:spLocks noGrp="1"/>
          </p:cNvSpPr>
          <p:nvPr>
            <p:ph type="subTitle" idx="1" hasCustomPrompt="1"/>
          </p:nvPr>
        </p:nvSpPr>
        <p:spPr>
          <a:xfrm>
            <a:off x="1993925" y="3861048"/>
            <a:ext cx="2116161" cy="720081"/>
          </a:xfrm>
          <a:prstGeom prst="rect">
            <a:avLst/>
          </a:prstGeom>
        </p:spPr>
        <p:txBody>
          <a:bodyPr anchor="ctr"/>
          <a:lstStyle>
            <a:lvl1pPr marL="0" indent="0">
              <a:buNone/>
              <a:defRPr/>
            </a:lvl1pP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spTree>
    <p:extLst>
      <p:ext uri="{BB962C8B-B14F-4D97-AF65-F5344CB8AC3E}">
        <p14:creationId xmlns:p14="http://schemas.microsoft.com/office/powerpoint/2010/main" val="2714701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679570"/>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18316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12387B5-C993-A64B-85C8-DA1E13E38986}"/>
              </a:ext>
            </a:extLst>
          </p:cNvPr>
          <p:cNvSpPr>
            <a:spLocks noGrp="1"/>
          </p:cNvSpPr>
          <p:nvPr>
            <p:ph sz="half" idx="1" hasCustomPrompt="1"/>
          </p:nvPr>
        </p:nvSpPr>
        <p:spPr>
          <a:xfrm>
            <a:off x="623635" y="548680"/>
            <a:ext cx="10731328" cy="5461840"/>
          </a:xfrm>
          <a:prstGeom prst="rect">
            <a:avLst/>
          </a:prstGeom>
        </p:spPr>
        <p:txBody>
          <a:bodyPr anchor="ctr"/>
          <a:lstStyle/>
          <a:p>
            <a:pPr marL="0" indent="0" algn="ctr">
              <a:lnSpc>
                <a:spcPct val="15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副标题</a:t>
            </a:r>
          </a:p>
        </p:txBody>
      </p:sp>
    </p:spTree>
    <p:extLst>
      <p:ext uri="{BB962C8B-B14F-4D97-AF65-F5344CB8AC3E}">
        <p14:creationId xmlns:p14="http://schemas.microsoft.com/office/powerpoint/2010/main" val="3022242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hasCustomPrompt="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6.xml"/><Relationship Id="rId7" Type="http://schemas.openxmlformats.org/officeDocument/2006/relationships/image" Target="../media/image4.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4.xml"/><Relationship Id="rId5" Type="http://schemas.openxmlformats.org/officeDocument/2006/relationships/slideLayout" Target="../slideLayouts/slideLayout8.xml"/><Relationship Id="rId4" Type="http://schemas.openxmlformats.org/officeDocument/2006/relationships/slideLayout" Target="../slideLayouts/slideLayout7.xml"/><Relationship Id="rId9"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hyperlink" Target="http://www.hiascend.com/" TargetMode="External"/><Relationship Id="rId5" Type="http://schemas.openxmlformats.org/officeDocument/2006/relationships/theme" Target="../theme/theme5.xml"/><Relationship Id="rId4" Type="http://schemas.openxmlformats.org/officeDocument/2006/relationships/slideLayout" Target="../slideLayouts/slideLayout12.xml"/></Relationships>
</file>

<file path=ppt/slideMasters/_rels/slideMaster6.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6.xml"/><Relationship Id="rId1" Type="http://schemas.openxmlformats.org/officeDocument/2006/relationships/slideLayout" Target="../slideLayouts/slideLayout13.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7.xml"/><Relationship Id="rId1" Type="http://schemas.openxmlformats.org/officeDocument/2006/relationships/slideLayout" Target="../slideLayouts/slideLayout14.xml"/><Relationship Id="rId6" Type="http://schemas.openxmlformats.org/officeDocument/2006/relationships/hyperlink" Target="http://www.hiascend.com/" TargetMode="External"/><Relationship Id="rId5" Type="http://schemas.openxmlformats.org/officeDocument/2006/relationships/image" Target="../media/image9.png"/><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339019"/>
            <a:ext cx="4706361" cy="307777"/>
          </a:xfrm>
          <a:prstGeom prst="rect">
            <a:avLst/>
          </a:prstGeom>
          <a:noFill/>
        </p:spPr>
        <p:txBody>
          <a:bodyPr wrap="square" rtlCol="0">
            <a:spAutoFit/>
          </a:bodyPr>
          <a:lstStyle/>
          <a:p>
            <a:r>
              <a:rPr lang="en-US" altLang="zh-CN" sz="1400" dirty="0">
                <a:solidFill>
                  <a:srgbClr val="000000">
                    <a:lumMod val="50000"/>
                    <a:lumOff val="50000"/>
                  </a:srgbClr>
                </a:solidFill>
                <a:latin typeface="Gill Sans MT" panose="020B0502020104020203" pitchFamily="34" charset="0"/>
                <a:ea typeface="+mj-ea"/>
              </a:rPr>
              <a:t>Building a better connected world</a:t>
            </a:r>
            <a:endParaRPr lang="zh-CN" altLang="en-US" sz="1400" dirty="0">
              <a:solidFill>
                <a:srgbClr val="000000">
                  <a:lumMod val="50000"/>
                  <a:lumOff val="50000"/>
                </a:srgbClr>
              </a:solidFill>
              <a:latin typeface="Gill Sans MT" panose="020B0502020104020203" pitchFamily="34" charset="0"/>
              <a:ea typeface="+mj-ea"/>
            </a:endParaRPr>
          </a:p>
        </p:txBody>
      </p:sp>
      <p:sp>
        <p:nvSpPr>
          <p:cNvPr id="167" name="副标题 2"/>
          <p:cNvSpPr txBox="1">
            <a:spLocks/>
          </p:cNvSpPr>
          <p:nvPr userDrawn="1"/>
        </p:nvSpPr>
        <p:spPr bwMode="auto">
          <a:xfrm>
            <a:off x="9644112" y="6297116"/>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400" b="0" dirty="0">
                <a:solidFill>
                  <a:schemeClr val="bg1">
                    <a:lumMod val="65000"/>
                  </a:schemeClr>
                </a:solidFill>
                <a:latin typeface="Gill Sans MT" panose="020B0502020104020203" pitchFamily="34" charset="0"/>
                <a:ea typeface="+mj-ea"/>
                <a:hlinkClick r:id="rId4">
                  <a:extLst>
                    <a:ext uri="{A12FA001-AC4F-418D-AE19-62706E023703}">
                      <ahyp:hlinkClr xmlns:ahyp="http://schemas.microsoft.com/office/drawing/2018/hyperlinkcolor" val="tx"/>
                    </a:ext>
                  </a:extLst>
                </a:hlinkClick>
              </a:rPr>
              <a:t>www.hiascend.com</a:t>
            </a:r>
            <a:endParaRPr lang="en-US" altLang="zh-CN" sz="1400" b="0" dirty="0">
              <a:solidFill>
                <a:schemeClr val="bg1">
                  <a:lumMod val="65000"/>
                </a:schemeClr>
              </a:solidFill>
              <a:latin typeface="Gill Sans MT" panose="020B0502020104020203" pitchFamily="34" charset="0"/>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28625"/>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28625"/>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7" name="Rectangle 15"/>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120270" y="6257689"/>
            <a:ext cx="338582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defRPr/>
            </a:pPr>
            <a:r>
              <a:rPr lang="en-US" altLang="zh-CN" sz="1333" b="0" dirty="0">
                <a:solidFill>
                  <a:schemeClr val="bg1"/>
                </a:solidFill>
                <a:latin typeface="Gill Sans MT" panose="020B0502020104020203" pitchFamily="34" charset="0"/>
                <a:ea typeface="微软雅黑" panose="020B0503020204020204" pitchFamily="34" charset="-122"/>
              </a:rPr>
              <a:t>HUAWEI</a:t>
            </a:r>
            <a:r>
              <a:rPr lang="zh-CN" altLang="en-US" sz="1333" b="0" dirty="0">
                <a:solidFill>
                  <a:schemeClr val="bg1"/>
                </a:solidFill>
                <a:latin typeface="Gill Sans MT" panose="020B0502020104020203" pitchFamily="34" charset="0"/>
                <a:ea typeface="微软雅黑" panose="020B0503020204020204" pitchFamily="34" charset="-122"/>
              </a:rPr>
              <a:t> </a:t>
            </a:r>
            <a:r>
              <a:rPr lang="en-US" altLang="zh-CN" sz="1333" b="0" dirty="0">
                <a:solidFill>
                  <a:schemeClr val="bg1"/>
                </a:solidFill>
                <a:latin typeface="Gill Sans MT" panose="020B0502020104020203" pitchFamily="34" charset="0"/>
                <a:ea typeface="微软雅黑" panose="020B0503020204020204" pitchFamily="34" charset="-122"/>
              </a:rPr>
              <a:t>Ascend</a:t>
            </a:r>
            <a:r>
              <a:rPr lang="zh-CN" altLang="en-US" sz="1333" b="0" dirty="0">
                <a:solidFill>
                  <a:schemeClr val="bg1"/>
                </a:solidFill>
                <a:latin typeface="Gill Sans MT" panose="020B0502020104020203" pitchFamily="34" charset="0"/>
                <a:ea typeface="微软雅黑" panose="020B0503020204020204" pitchFamily="34" charset="-122"/>
              </a:rPr>
              <a:t> </a:t>
            </a:r>
            <a:r>
              <a:rPr lang="en-US" altLang="zh-CN" sz="1333" b="0" dirty="0">
                <a:solidFill>
                  <a:schemeClr val="bg1"/>
                </a:solidFill>
                <a:latin typeface="Gill Sans MT" panose="020B0502020104020203" pitchFamily="34" charset="0"/>
                <a:ea typeface="微软雅黑" panose="020B0503020204020204" pitchFamily="34" charset="-122"/>
              </a:rPr>
              <a:t>(</a:t>
            </a:r>
            <a:r>
              <a:rPr lang="en-US" altLang="zh-CN" sz="1333" b="0" kern="1200" dirty="0">
                <a:solidFill>
                  <a:schemeClr val="bg1"/>
                </a:solidFill>
                <a:latin typeface="Gill Sans MT" panose="020B0502020104020203" pitchFamily="34" charset="0"/>
                <a:ea typeface="+mn-ea"/>
                <a:cs typeface="+mn-cs"/>
                <a:hlinkClick r:id="rId3">
                  <a:extLst>
                    <a:ext uri="{A12FA001-AC4F-418D-AE19-62706E023703}">
                      <ahyp:hlinkClr xmlns:ahyp="http://schemas.microsoft.com/office/drawing/2018/hyperlinkcolor" val="tx"/>
                    </a:ext>
                  </a:extLst>
                </a:hlinkClick>
              </a:rPr>
              <a:t>www.hiascend.com</a:t>
            </a:r>
            <a:r>
              <a:rPr lang="en-US" altLang="zh-CN" sz="1333" b="0" dirty="0">
                <a:solidFill>
                  <a:schemeClr val="bg1"/>
                </a:solidFill>
                <a:latin typeface="Gill Sans MT" panose="020B0502020104020203" pitchFamily="34" charset="0"/>
                <a:ea typeface="微软雅黑" panose="020B0503020204020204" pitchFamily="34" charset="-122"/>
              </a:rPr>
              <a:t>)</a:t>
            </a:r>
          </a:p>
        </p:txBody>
      </p:sp>
      <p:pic>
        <p:nvPicPr>
          <p:cNvPr id="18" name="图片 17">
            <a:extLst>
              <a:ext uri="{FF2B5EF4-FFF2-40B4-BE49-F238E27FC236}">
                <a16:creationId xmlns:a16="http://schemas.microsoft.com/office/drawing/2014/main" id="{71E61DDC-1FE5-554A-B34D-819BA371983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5626"/>
            <a:ext cx="12196763" cy="6846747"/>
          </a:xfrm>
          <a:prstGeom prst="rect">
            <a:avLst/>
          </a:prstGeom>
        </p:spPr>
      </p:pic>
    </p:spTree>
    <p:extLst>
      <p:ext uri="{BB962C8B-B14F-4D97-AF65-F5344CB8AC3E}">
        <p14:creationId xmlns:p14="http://schemas.microsoft.com/office/powerpoint/2010/main" val="628759217"/>
      </p:ext>
    </p:extLst>
  </p:cSld>
  <p:clrMap bg1="lt1" tx1="dk1" bg2="lt2" tx2="dk2" accent1="accent1" accent2="accent2" accent3="accent3" accent4="accent4" accent5="accent5" accent6="accent6" hlink="hlink" folHlink="folHlink"/>
  <p:sldLayoutIdLst>
    <p:sldLayoutId id="2147483922"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30932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rgbClr val="FFFFFF">
                    <a:lumMod val="50000"/>
                  </a:srgbClr>
                </a:solidFill>
                <a:latin typeface="Futura Medium" panose="020B0602020204020303" pitchFamily="34" charset="-79"/>
                <a:ea typeface="微软雅黑" panose="020B0503020204020204" pitchFamily="34" charset="-122"/>
                <a:cs typeface="Futura Medium" panose="020B0602020204020303" pitchFamily="34" charset="-79"/>
              </a:rPr>
              <a:t>Ascend</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309320"/>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9">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20" r:id="rId3"/>
    <p:sldLayoutId id="2147483924" r:id="rId4"/>
    <p:sldLayoutId id="2147483904" r:id="rId5"/>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Huawei Confidential.</a:t>
            </a:r>
            <a:r>
              <a:rPr lang="en-US" sz="1200" baseline="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 </a:t>
            </a: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Ascend</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6">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9" r:id="rId3"/>
    <p:sldLayoutId id="2147483925"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486907"/>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000"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000"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349785"/>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6">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15.emf"/></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3" Type="http://schemas.openxmlformats.org/officeDocument/2006/relationships/image" Target="../media/image21.png"/><Relationship Id="rId7" Type="http://schemas.openxmlformats.org/officeDocument/2006/relationships/image" Target="../media/image19.png"/><Relationship Id="rId12"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24.png"/><Relationship Id="rId11" Type="http://schemas.openxmlformats.org/officeDocument/2006/relationships/image" Target="../media/image30.png"/><Relationship Id="rId5" Type="http://schemas.openxmlformats.org/officeDocument/2006/relationships/image" Target="../media/image17.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7.png"/><Relationship Id="rId9" Type="http://schemas.openxmlformats.org/officeDocument/2006/relationships/image" Target="../media/image15.emf"/><Relationship Id="rId14" Type="http://schemas.openxmlformats.org/officeDocument/2006/relationships/image" Target="../media/image33.png"/></Relationships>
</file>

<file path=ppt/slides/_rels/slide1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hyperlink" Target="https://images.nvidia.com/aem-dam/Solutions/gtcs22/nvlink/multinode_nvlink_final_HD.mp4" TargetMode="Externa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hyperlink" Target="https://images.nvidia.com/aem-dam/Solutions/gtcs22/nvlink/multinode_nvlink_final_HD.mp4" TargetMode="External"/><Relationship Id="rId2" Type="http://schemas.openxmlformats.org/officeDocument/2006/relationships/hyperlink" Target="https://www.youtube.com/watch?v=I4qd412w_A0" TargetMode="External"/><Relationship Id="rId1" Type="http://schemas.openxmlformats.org/officeDocument/2006/relationships/slideLayout" Target="../slideLayouts/slideLayout5.xml"/><Relationship Id="rId4" Type="http://schemas.openxmlformats.org/officeDocument/2006/relationships/hyperlink" Target="https://www.youtube.com/watch?v=vY61ExKhnfA"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16D9E6A1-AF76-4248-8AFC-D1158DBA2D44}"/>
              </a:ext>
            </a:extLst>
          </p:cNvPr>
          <p:cNvSpPr>
            <a:spLocks noGrp="1"/>
          </p:cNvSpPr>
          <p:nvPr>
            <p:ph type="ctrTitle"/>
          </p:nvPr>
        </p:nvSpPr>
        <p:spPr>
          <a:xfrm>
            <a:off x="637318" y="1745417"/>
            <a:ext cx="3141050" cy="953563"/>
          </a:xfrm>
          <a:prstGeom prst="rect">
            <a:avLst/>
          </a:prstGeo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4797152"/>
            <a:ext cx="2116161" cy="720081"/>
          </a:xfrm>
          <a:prstGeom prst="rect">
            <a:avLst/>
          </a:prstGeom>
        </p:spPr>
        <p:txBody>
          <a:bodyPr anchor="ctr"/>
          <a:lstStyle/>
          <a:p>
            <a:pPr marL="0" indent="0">
              <a:lnSpc>
                <a:spcPct val="100000"/>
              </a:lnSpc>
              <a:buNone/>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7318" y="4797152"/>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553765" y="2708919"/>
            <a:ext cx="10369153"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ln w="19050">
                  <a:solidFill>
                    <a:schemeClr val="bg1"/>
                  </a:solidFill>
                </a:ln>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NVLink</a:t>
            </a:r>
            <a:r>
              <a:rPr lang="zh-CN" altLang="en-US" sz="9600" dirty="0">
                <a:ln w="19050">
                  <a:solidFill>
                    <a:schemeClr val="bg1"/>
                  </a:solidFill>
                </a:ln>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基础与发展</a:t>
            </a:r>
            <a:endParaRPr lang="en-US" altLang="zh-CN" sz="9600" dirty="0">
              <a:ln w="19050">
                <a:solidFill>
                  <a:schemeClr val="bg1"/>
                </a:solidFill>
              </a:ln>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10" name="矩形 9">
            <a:extLst>
              <a:ext uri="{FF2B5EF4-FFF2-40B4-BE49-F238E27FC236}">
                <a16:creationId xmlns:a16="http://schemas.microsoft.com/office/drawing/2014/main" id="{92D1A350-318B-434B-AA3C-635567F9E4A6}"/>
              </a:ext>
            </a:extLst>
          </p:cNvPr>
          <p:cNvSpPr/>
          <p:nvPr/>
        </p:nvSpPr>
        <p:spPr>
          <a:xfrm>
            <a:off x="3650109" y="1991094"/>
            <a:ext cx="300114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细节</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标题 1">
            <a:extLst>
              <a:ext uri="{FF2B5EF4-FFF2-40B4-BE49-F238E27FC236}">
                <a16:creationId xmlns:a16="http://schemas.microsoft.com/office/drawing/2014/main" id="{9DD80C7C-72A7-DE4F-8F10-2629CE5096D0}"/>
              </a:ext>
            </a:extLst>
          </p:cNvPr>
          <p:cNvSpPr>
            <a:spLocks noGrp="1"/>
          </p:cNvSpPr>
          <p:nvPr>
            <p:ph type="title"/>
          </p:nvPr>
        </p:nvSpPr>
        <p:spPr/>
        <p:txBody>
          <a:bodyPr/>
          <a:lstStyle/>
          <a:p>
            <a:r>
              <a:rPr lang="zh-CN" altLang="en-US" dirty="0"/>
              <a:t>分布式训练系统</a:t>
            </a:r>
          </a:p>
        </p:txBody>
      </p:sp>
      <p:sp>
        <p:nvSpPr>
          <p:cNvPr id="3" name="Text Placeholder 2">
            <a:extLst>
              <a:ext uri="{FF2B5EF4-FFF2-40B4-BE49-F238E27FC236}">
                <a16:creationId xmlns:a16="http://schemas.microsoft.com/office/drawing/2014/main" id="{C9187C7B-98BC-455C-A54F-2D0BECF427DD}"/>
              </a:ext>
            </a:extLst>
          </p:cNvPr>
          <p:cNvSpPr>
            <a:spLocks noGrp="1"/>
          </p:cNvSpPr>
          <p:nvPr>
            <p:ph sz="half" idx="1"/>
          </p:nvPr>
        </p:nvSpPr>
        <p:spPr/>
        <p:txBody>
          <a:bodyPr/>
          <a:lstStyle/>
          <a:p>
            <a:r>
              <a:rPr lang="zh-CN" altLang="en-US" dirty="0"/>
              <a:t>计算图跨节点切分</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442A19C-CDBF-4D55-B9AA-A1F20F1618FD}"/>
                  </a:ext>
                </a:extLst>
              </p:cNvPr>
              <p:cNvSpPr txBox="1"/>
              <p:nvPr/>
            </p:nvSpPr>
            <p:spPr>
              <a:xfrm>
                <a:off x="3384776" y="4242526"/>
                <a:ext cx="2132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oMath>
                  </m:oMathPara>
                </a14:m>
                <a:endParaRPr lang="en-US" b="1"/>
              </a:p>
            </p:txBody>
          </p:sp>
        </mc:Choice>
        <mc:Fallback xmlns="">
          <p:sp>
            <p:nvSpPr>
              <p:cNvPr id="5" name="TextBox 4">
                <a:extLst>
                  <a:ext uri="{FF2B5EF4-FFF2-40B4-BE49-F238E27FC236}">
                    <a16:creationId xmlns:a16="http://schemas.microsoft.com/office/drawing/2014/main" id="{1442A19C-CDBF-4D55-B9AA-A1F20F1618FD}"/>
                  </a:ext>
                </a:extLst>
              </p:cNvPr>
              <p:cNvSpPr txBox="1">
                <a:spLocks noRot="1" noChangeAspect="1" noMove="1" noResize="1" noEditPoints="1" noAdjustHandles="1" noChangeArrowheads="1" noChangeShapeType="1" noTextEdit="1"/>
              </p:cNvSpPr>
              <p:nvPr/>
            </p:nvSpPr>
            <p:spPr>
              <a:xfrm>
                <a:off x="3384776" y="4242526"/>
                <a:ext cx="213200" cy="276999"/>
              </a:xfrm>
              <a:prstGeom prst="rect">
                <a:avLst/>
              </a:prstGeom>
              <a:blipFill>
                <a:blip r:embed="rId3"/>
                <a:stretch>
                  <a:fillRect l="-23529" r="-23529" b="-43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7788516-1CB9-482A-BF66-1D59722BE39D}"/>
                  </a:ext>
                </a:extLst>
              </p:cNvPr>
              <p:cNvSpPr txBox="1"/>
              <p:nvPr/>
            </p:nvSpPr>
            <p:spPr>
              <a:xfrm>
                <a:off x="2846309" y="4242526"/>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m:oMathPara>
                </a14:m>
                <a:endParaRPr lang="en-US" b="1"/>
              </a:p>
            </p:txBody>
          </p:sp>
        </mc:Choice>
        <mc:Fallback xmlns="">
          <p:sp>
            <p:nvSpPr>
              <p:cNvPr id="7" name="TextBox 6">
                <a:extLst>
                  <a:ext uri="{FF2B5EF4-FFF2-40B4-BE49-F238E27FC236}">
                    <a16:creationId xmlns:a16="http://schemas.microsoft.com/office/drawing/2014/main" id="{97788516-1CB9-482A-BF66-1D59722BE39D}"/>
                  </a:ext>
                </a:extLst>
              </p:cNvPr>
              <p:cNvSpPr txBox="1">
                <a:spLocks noRot="1" noChangeAspect="1" noMove="1" noResize="1" noEditPoints="1" noAdjustHandles="1" noChangeArrowheads="1" noChangeShapeType="1" noTextEdit="1"/>
              </p:cNvSpPr>
              <p:nvPr/>
            </p:nvSpPr>
            <p:spPr>
              <a:xfrm>
                <a:off x="2846309" y="4242526"/>
                <a:ext cx="391068" cy="276999"/>
              </a:xfrm>
              <a:prstGeom prst="rect">
                <a:avLst/>
              </a:prstGeom>
              <a:blipFill>
                <a:blip r:embed="rId4"/>
                <a:stretch>
                  <a:fillRect l="-12500" r="-3125" b="-13043"/>
                </a:stretch>
              </a:blipFill>
            </p:spPr>
            <p:txBody>
              <a:bodyPr/>
              <a:lstStyle/>
              <a:p>
                <a:r>
                  <a:rPr lang="zh-CN" altLang="en-US">
                    <a:noFill/>
                  </a:rPr>
                  <a:t> </a:t>
                </a:r>
              </a:p>
            </p:txBody>
          </p:sp>
        </mc:Fallback>
      </mc:AlternateContent>
      <p:cxnSp>
        <p:nvCxnSpPr>
          <p:cNvPr id="8" name="Straight Connector 7">
            <a:extLst>
              <a:ext uri="{FF2B5EF4-FFF2-40B4-BE49-F238E27FC236}">
                <a16:creationId xmlns:a16="http://schemas.microsoft.com/office/drawing/2014/main" id="{ECA2106E-AF42-4FE4-8FF3-91D4E63ECB59}"/>
              </a:ext>
            </a:extLst>
          </p:cNvPr>
          <p:cNvCxnSpPr>
            <a:stCxn id="7" idx="0"/>
            <a:endCxn id="31" idx="3"/>
          </p:cNvCxnSpPr>
          <p:nvPr/>
        </p:nvCxnSpPr>
        <p:spPr>
          <a:xfrm flipV="1">
            <a:off x="3041843" y="4130907"/>
            <a:ext cx="101910"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5447875-A917-4EC1-8EB8-A238232C9DA5}"/>
              </a:ext>
            </a:extLst>
          </p:cNvPr>
          <p:cNvCxnSpPr>
            <a:stCxn id="5" idx="0"/>
            <a:endCxn id="31" idx="5"/>
          </p:cNvCxnSpPr>
          <p:nvPr/>
        </p:nvCxnSpPr>
        <p:spPr>
          <a:xfrm flipH="1" flipV="1">
            <a:off x="3377530" y="4130907"/>
            <a:ext cx="113846"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3DE4186-3331-4237-A64D-9F5E89C267CA}"/>
              </a:ext>
            </a:extLst>
          </p:cNvPr>
          <p:cNvCxnSpPr>
            <a:stCxn id="31" idx="1"/>
            <a:endCxn id="32" idx="4"/>
          </p:cNvCxnSpPr>
          <p:nvPr/>
        </p:nvCxnSpPr>
        <p:spPr>
          <a:xfrm flipH="1" flipV="1">
            <a:off x="2966117" y="3687251"/>
            <a:ext cx="177636" cy="219881"/>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7291E46E-E188-48B8-AE21-E68042F07012}"/>
              </a:ext>
            </a:extLst>
          </p:cNvPr>
          <p:cNvGrpSpPr/>
          <p:nvPr/>
        </p:nvGrpSpPr>
        <p:grpSpPr>
          <a:xfrm>
            <a:off x="3087207" y="2831025"/>
            <a:ext cx="476733" cy="461665"/>
            <a:chOff x="2261112" y="2377058"/>
            <a:chExt cx="476733" cy="461665"/>
          </a:xfrm>
        </p:grpSpPr>
        <p:sp>
          <p:nvSpPr>
            <p:cNvPr id="12" name="TextBox 11">
              <a:extLst>
                <a:ext uri="{FF2B5EF4-FFF2-40B4-BE49-F238E27FC236}">
                  <a16:creationId xmlns:a16="http://schemas.microsoft.com/office/drawing/2014/main" id="{FDFC2BEE-60BC-4AE1-B820-D48604B0AB18}"/>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13" name="Oval 12">
              <a:extLst>
                <a:ext uri="{FF2B5EF4-FFF2-40B4-BE49-F238E27FC236}">
                  <a16:creationId xmlns:a16="http://schemas.microsoft.com/office/drawing/2014/main" id="{0D7A3A62-4F7F-4330-9F88-556C9C6822E3}"/>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 name="Straight Connector 13">
            <a:extLst>
              <a:ext uri="{FF2B5EF4-FFF2-40B4-BE49-F238E27FC236}">
                <a16:creationId xmlns:a16="http://schemas.microsoft.com/office/drawing/2014/main" id="{AA129C68-B9A6-415A-B97A-C0C7816498E9}"/>
              </a:ext>
            </a:extLst>
          </p:cNvPr>
          <p:cNvCxnSpPr>
            <a:stCxn id="13" idx="3"/>
            <a:endCxn id="32" idx="0"/>
          </p:cNvCxnSpPr>
          <p:nvPr/>
        </p:nvCxnSpPr>
        <p:spPr>
          <a:xfrm flipH="1">
            <a:off x="2966118" y="3119384"/>
            <a:ext cx="238203" cy="251400"/>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F836FAE-9589-40A6-9687-AB68B62DB131}"/>
              </a:ext>
            </a:extLst>
          </p:cNvPr>
          <p:cNvCxnSpPr>
            <a:stCxn id="16" idx="0"/>
            <a:endCxn id="13" idx="5"/>
          </p:cNvCxnSpPr>
          <p:nvPr/>
        </p:nvCxnSpPr>
        <p:spPr>
          <a:xfrm flipH="1" flipV="1">
            <a:off x="3438097" y="3119384"/>
            <a:ext cx="203866" cy="274028"/>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DA790B9-AE6C-4EF9-A069-895DD5C8CF3D}"/>
                  </a:ext>
                </a:extLst>
              </p:cNvPr>
              <p:cNvSpPr txBox="1"/>
              <p:nvPr/>
            </p:nvSpPr>
            <p:spPr>
              <a:xfrm>
                <a:off x="3446429" y="3393413"/>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𝟐</m:t>
                          </m:r>
                        </m:sub>
                      </m:sSub>
                    </m:oMath>
                  </m:oMathPara>
                </a14:m>
                <a:endParaRPr lang="en-US" b="1"/>
              </a:p>
            </p:txBody>
          </p:sp>
        </mc:Choice>
        <mc:Fallback xmlns="">
          <p:sp>
            <p:nvSpPr>
              <p:cNvPr id="16" name="TextBox 15">
                <a:extLst>
                  <a:ext uri="{FF2B5EF4-FFF2-40B4-BE49-F238E27FC236}">
                    <a16:creationId xmlns:a16="http://schemas.microsoft.com/office/drawing/2014/main" id="{DDA790B9-AE6C-4EF9-A069-895DD5C8CF3D}"/>
                  </a:ext>
                </a:extLst>
              </p:cNvPr>
              <p:cNvSpPr txBox="1">
                <a:spLocks noRot="1" noChangeAspect="1" noMove="1" noResize="1" noEditPoints="1" noAdjustHandles="1" noChangeArrowheads="1" noChangeShapeType="1" noTextEdit="1"/>
              </p:cNvSpPr>
              <p:nvPr/>
            </p:nvSpPr>
            <p:spPr>
              <a:xfrm>
                <a:off x="3446429" y="3393413"/>
                <a:ext cx="391068" cy="276999"/>
              </a:xfrm>
              <a:prstGeom prst="rect">
                <a:avLst/>
              </a:prstGeom>
              <a:blipFill>
                <a:blip r:embed="rId5"/>
                <a:stretch>
                  <a:fillRect l="-9375" r="-3125" b="-13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89B1E60-DDAD-4BA9-B3F7-A6E0DC78561C}"/>
                  </a:ext>
                </a:extLst>
              </p:cNvPr>
              <p:cNvSpPr txBox="1"/>
              <p:nvPr/>
            </p:nvSpPr>
            <p:spPr>
              <a:xfrm>
                <a:off x="2768881" y="3137527"/>
                <a:ext cx="2340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𝑯</m:t>
                      </m:r>
                    </m:oMath>
                  </m:oMathPara>
                </a14:m>
                <a:endParaRPr lang="en-US" b="1"/>
              </a:p>
            </p:txBody>
          </p:sp>
        </mc:Choice>
        <mc:Fallback xmlns="">
          <p:sp>
            <p:nvSpPr>
              <p:cNvPr id="17" name="TextBox 16">
                <a:extLst>
                  <a:ext uri="{FF2B5EF4-FFF2-40B4-BE49-F238E27FC236}">
                    <a16:creationId xmlns:a16="http://schemas.microsoft.com/office/drawing/2014/main" id="{089B1E60-DDAD-4BA9-B3F7-A6E0DC78561C}"/>
                  </a:ext>
                </a:extLst>
              </p:cNvPr>
              <p:cNvSpPr txBox="1">
                <a:spLocks noRot="1" noChangeAspect="1" noMove="1" noResize="1" noEditPoints="1" noAdjustHandles="1" noChangeArrowheads="1" noChangeShapeType="1" noTextEdit="1"/>
              </p:cNvSpPr>
              <p:nvPr/>
            </p:nvSpPr>
            <p:spPr>
              <a:xfrm>
                <a:off x="2768881" y="3137527"/>
                <a:ext cx="234038" cy="276999"/>
              </a:xfrm>
              <a:prstGeom prst="rect">
                <a:avLst/>
              </a:prstGeom>
              <a:blipFill>
                <a:blip r:embed="rId6"/>
                <a:stretch>
                  <a:fillRect l="-15789" r="-21053" b="-43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A1E8AA1-BE70-414D-B9CA-1D1A64D6BCBF}"/>
                  </a:ext>
                </a:extLst>
              </p:cNvPr>
              <p:cNvSpPr txBox="1"/>
              <p:nvPr/>
            </p:nvSpPr>
            <p:spPr>
              <a:xfrm>
                <a:off x="3112036" y="2600743"/>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oMath>
                  </m:oMathPara>
                </a14:m>
                <a:endParaRPr lang="en-US" b="1"/>
              </a:p>
            </p:txBody>
          </p:sp>
        </mc:Choice>
        <mc:Fallback xmlns="">
          <p:sp>
            <p:nvSpPr>
              <p:cNvPr id="18" name="TextBox 17">
                <a:extLst>
                  <a:ext uri="{FF2B5EF4-FFF2-40B4-BE49-F238E27FC236}">
                    <a16:creationId xmlns:a16="http://schemas.microsoft.com/office/drawing/2014/main" id="{9A1E8AA1-BE70-414D-B9CA-1D1A64D6BCBF}"/>
                  </a:ext>
                </a:extLst>
              </p:cNvPr>
              <p:cNvSpPr txBox="1">
                <a:spLocks noRot="1" noChangeAspect="1" noMove="1" noResize="1" noEditPoints="1" noAdjustHandles="1" noChangeArrowheads="1" noChangeShapeType="1" noTextEdit="1"/>
              </p:cNvSpPr>
              <p:nvPr/>
            </p:nvSpPr>
            <p:spPr>
              <a:xfrm>
                <a:off x="3112036" y="2600743"/>
                <a:ext cx="198772" cy="276999"/>
              </a:xfrm>
              <a:prstGeom prst="rect">
                <a:avLst/>
              </a:prstGeom>
              <a:blipFill>
                <a:blip r:embed="rId7"/>
                <a:stretch>
                  <a:fillRect l="-23529" r="-17647" b="-4348"/>
                </a:stretch>
              </a:blipFill>
            </p:spPr>
            <p:txBody>
              <a:bodyPr/>
              <a:lstStyle/>
              <a:p>
                <a:r>
                  <a:rPr lang="zh-CN" altLang="en-US">
                    <a:noFill/>
                  </a:rPr>
                  <a:t> </a:t>
                </a:r>
              </a:p>
            </p:txBody>
          </p:sp>
        </mc:Fallback>
      </mc:AlternateContent>
      <p:cxnSp>
        <p:nvCxnSpPr>
          <p:cNvPr id="19" name="Straight Connector 18">
            <a:extLst>
              <a:ext uri="{FF2B5EF4-FFF2-40B4-BE49-F238E27FC236}">
                <a16:creationId xmlns:a16="http://schemas.microsoft.com/office/drawing/2014/main" id="{70AD70A4-DD7D-4AF6-B9DA-3D81F50808BF}"/>
              </a:ext>
            </a:extLst>
          </p:cNvPr>
          <p:cNvCxnSpPr>
            <a:endCxn id="13" idx="0"/>
          </p:cNvCxnSpPr>
          <p:nvPr/>
        </p:nvCxnSpPr>
        <p:spPr>
          <a:xfrm flipH="1">
            <a:off x="3321210" y="2545009"/>
            <a:ext cx="4363" cy="304254"/>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1D61039E-DE98-49A1-9270-D08087F8EDA0}"/>
              </a:ext>
            </a:extLst>
          </p:cNvPr>
          <p:cNvGrpSpPr/>
          <p:nvPr/>
        </p:nvGrpSpPr>
        <p:grpSpPr>
          <a:xfrm>
            <a:off x="1919338" y="2488734"/>
            <a:ext cx="1391470" cy="931183"/>
            <a:chOff x="2238701" y="3028594"/>
            <a:chExt cx="1391470" cy="931183"/>
          </a:xfrm>
        </p:grpSpPr>
        <p:sp>
          <p:nvSpPr>
            <p:cNvPr id="21" name="TextBox 20">
              <a:extLst>
                <a:ext uri="{FF2B5EF4-FFF2-40B4-BE49-F238E27FC236}">
                  <a16:creationId xmlns:a16="http://schemas.microsoft.com/office/drawing/2014/main" id="{642E292D-03EB-4417-B609-A9E237A8E5E6}"/>
                </a:ext>
              </a:extLst>
            </p:cNvPr>
            <p:cNvSpPr txBox="1"/>
            <p:nvPr/>
          </p:nvSpPr>
          <p:spPr>
            <a:xfrm>
              <a:off x="2238701" y="3028594"/>
              <a:ext cx="1110679" cy="646331"/>
            </a:xfrm>
            <a:prstGeom prst="rect">
              <a:avLst/>
            </a:prstGeom>
            <a:noFill/>
          </p:spPr>
          <p:txBody>
            <a:bodyPr wrap="square" rtlCol="0">
              <a:spAutoFit/>
            </a:bodyPr>
            <a:lstStyle/>
            <a:p>
              <a:r>
                <a:rPr lang="en-US" dirty="0"/>
                <a:t>Partition graph</a:t>
              </a:r>
            </a:p>
          </p:txBody>
        </p:sp>
        <p:cxnSp>
          <p:nvCxnSpPr>
            <p:cNvPr id="22" name="Straight Connector 21">
              <a:extLst>
                <a:ext uri="{FF2B5EF4-FFF2-40B4-BE49-F238E27FC236}">
                  <a16:creationId xmlns:a16="http://schemas.microsoft.com/office/drawing/2014/main" id="{C5566909-AC0B-4DF8-926B-33210F8F5BE0}"/>
                </a:ext>
              </a:extLst>
            </p:cNvPr>
            <p:cNvCxnSpPr/>
            <p:nvPr/>
          </p:nvCxnSpPr>
          <p:spPr>
            <a:xfrm>
              <a:off x="3082685" y="3461114"/>
              <a:ext cx="547486" cy="498663"/>
            </a:xfrm>
            <a:prstGeom prst="line">
              <a:avLst/>
            </a:prstGeom>
            <a:ln w="19050">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B6601F99-0870-46FE-80BA-0D86233CCB79}"/>
              </a:ext>
            </a:extLst>
          </p:cNvPr>
          <p:cNvSpPr txBox="1"/>
          <p:nvPr/>
        </p:nvSpPr>
        <p:spPr>
          <a:xfrm>
            <a:off x="3335252" y="4954629"/>
            <a:ext cx="1217341" cy="646331"/>
          </a:xfrm>
          <a:prstGeom prst="rect">
            <a:avLst/>
          </a:prstGeom>
          <a:noFill/>
        </p:spPr>
        <p:txBody>
          <a:bodyPr wrap="square" rtlCol="0">
            <a:spAutoFit/>
          </a:bodyPr>
          <a:lstStyle/>
          <a:p>
            <a:r>
              <a:rPr lang="en-US" dirty="0"/>
              <a:t>Dispatch</a:t>
            </a:r>
          </a:p>
          <a:p>
            <a:r>
              <a:rPr lang="en-US" dirty="0"/>
              <a:t>partitions</a:t>
            </a:r>
          </a:p>
        </p:txBody>
      </p:sp>
      <p:cxnSp>
        <p:nvCxnSpPr>
          <p:cNvPr id="28" name="Straight Connector 27">
            <a:extLst>
              <a:ext uri="{FF2B5EF4-FFF2-40B4-BE49-F238E27FC236}">
                <a16:creationId xmlns:a16="http://schemas.microsoft.com/office/drawing/2014/main" id="{CAA4333E-08CD-453B-8A03-381A3AB84398}"/>
              </a:ext>
            </a:extLst>
          </p:cNvPr>
          <p:cNvCxnSpPr/>
          <p:nvPr/>
        </p:nvCxnSpPr>
        <p:spPr>
          <a:xfrm>
            <a:off x="6098381" y="2266813"/>
            <a:ext cx="0" cy="3682467"/>
          </a:xfrm>
          <a:prstGeom prst="line">
            <a:avLst/>
          </a:prstGeom>
          <a:ln w="254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E3419188-FCE8-4E51-A9EE-8C237318B0A7}"/>
              </a:ext>
            </a:extLst>
          </p:cNvPr>
          <p:cNvGrpSpPr/>
          <p:nvPr/>
        </p:nvGrpSpPr>
        <p:grpSpPr>
          <a:xfrm>
            <a:off x="3026640" y="3842548"/>
            <a:ext cx="476733" cy="461665"/>
            <a:chOff x="2261112" y="2377058"/>
            <a:chExt cx="476733" cy="461665"/>
          </a:xfrm>
        </p:grpSpPr>
        <p:sp>
          <p:nvSpPr>
            <p:cNvPr id="30" name="TextBox 29">
              <a:extLst>
                <a:ext uri="{FF2B5EF4-FFF2-40B4-BE49-F238E27FC236}">
                  <a16:creationId xmlns:a16="http://schemas.microsoft.com/office/drawing/2014/main" id="{C551C874-1CC9-4794-9C48-B5DC0A36E596}"/>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31" name="Oval 30">
              <a:extLst>
                <a:ext uri="{FF2B5EF4-FFF2-40B4-BE49-F238E27FC236}">
                  <a16:creationId xmlns:a16="http://schemas.microsoft.com/office/drawing/2014/main" id="{3C44CD70-5FB9-4868-A55A-41223D2CA6E6}"/>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Oval 31">
            <a:extLst>
              <a:ext uri="{FF2B5EF4-FFF2-40B4-BE49-F238E27FC236}">
                <a16:creationId xmlns:a16="http://schemas.microsoft.com/office/drawing/2014/main" id="{DB088E02-45A4-4EE8-BECE-2BB910F4AE4E}"/>
              </a:ext>
            </a:extLst>
          </p:cNvPr>
          <p:cNvSpPr/>
          <p:nvPr/>
        </p:nvSpPr>
        <p:spPr>
          <a:xfrm>
            <a:off x="2800812" y="3370784"/>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EB8F97A-F735-4C64-9381-85EDE232DB7B}"/>
                  </a:ext>
                </a:extLst>
              </p:cNvPr>
              <p:cNvSpPr txBox="1"/>
              <p:nvPr/>
            </p:nvSpPr>
            <p:spPr>
              <a:xfrm>
                <a:off x="2881764" y="3387582"/>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𝝈</m:t>
                      </m:r>
                    </m:oMath>
                  </m:oMathPara>
                </a14:m>
                <a:endParaRPr lang="en-US" b="1"/>
              </a:p>
            </p:txBody>
          </p:sp>
        </mc:Choice>
        <mc:Fallback xmlns="">
          <p:sp>
            <p:nvSpPr>
              <p:cNvPr id="33" name="TextBox 32">
                <a:extLst>
                  <a:ext uri="{FF2B5EF4-FFF2-40B4-BE49-F238E27FC236}">
                    <a16:creationId xmlns:a16="http://schemas.microsoft.com/office/drawing/2014/main" id="{1EB8F97A-F735-4C64-9381-85EDE232DB7B}"/>
                  </a:ext>
                </a:extLst>
              </p:cNvPr>
              <p:cNvSpPr txBox="1">
                <a:spLocks noRot="1" noChangeAspect="1" noMove="1" noResize="1" noEditPoints="1" noAdjustHandles="1" noChangeArrowheads="1" noChangeShapeType="1" noTextEdit="1"/>
              </p:cNvSpPr>
              <p:nvPr/>
            </p:nvSpPr>
            <p:spPr>
              <a:xfrm>
                <a:off x="2881764" y="3387582"/>
                <a:ext cx="198772" cy="276999"/>
              </a:xfrm>
              <a:prstGeom prst="rect">
                <a:avLst/>
              </a:prstGeom>
              <a:blipFill>
                <a:blip r:embed="rId8"/>
                <a:stretch>
                  <a:fillRect l="-11765" r="-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5D4C7B6-7F38-4084-8F2F-2BE0F2C0D971}"/>
                  </a:ext>
                </a:extLst>
              </p:cNvPr>
              <p:cNvSpPr txBox="1"/>
              <p:nvPr/>
            </p:nvSpPr>
            <p:spPr>
              <a:xfrm>
                <a:off x="7725421" y="4047917"/>
                <a:ext cx="2132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oMath>
                  </m:oMathPara>
                </a14:m>
                <a:endParaRPr lang="en-US" b="1"/>
              </a:p>
            </p:txBody>
          </p:sp>
        </mc:Choice>
        <mc:Fallback xmlns="">
          <p:sp>
            <p:nvSpPr>
              <p:cNvPr id="34" name="TextBox 33">
                <a:extLst>
                  <a:ext uri="{FF2B5EF4-FFF2-40B4-BE49-F238E27FC236}">
                    <a16:creationId xmlns:a16="http://schemas.microsoft.com/office/drawing/2014/main" id="{45D4C7B6-7F38-4084-8F2F-2BE0F2C0D971}"/>
                  </a:ext>
                </a:extLst>
              </p:cNvPr>
              <p:cNvSpPr txBox="1">
                <a:spLocks noRot="1" noChangeAspect="1" noMove="1" noResize="1" noEditPoints="1" noAdjustHandles="1" noChangeArrowheads="1" noChangeShapeType="1" noTextEdit="1"/>
              </p:cNvSpPr>
              <p:nvPr/>
            </p:nvSpPr>
            <p:spPr>
              <a:xfrm>
                <a:off x="7725421" y="4047917"/>
                <a:ext cx="213200" cy="276999"/>
              </a:xfrm>
              <a:prstGeom prst="rect">
                <a:avLst/>
              </a:prstGeom>
              <a:blipFill>
                <a:blip r:embed="rId9"/>
                <a:stretch>
                  <a:fillRect l="-16667" r="-2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03FDDFA-2BE3-4FF6-B772-A61CBF960A42}"/>
                  </a:ext>
                </a:extLst>
              </p:cNvPr>
              <p:cNvSpPr txBox="1"/>
              <p:nvPr/>
            </p:nvSpPr>
            <p:spPr>
              <a:xfrm>
                <a:off x="7186954" y="4047917"/>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m:oMathPara>
                </a14:m>
                <a:endParaRPr lang="en-US" b="1"/>
              </a:p>
            </p:txBody>
          </p:sp>
        </mc:Choice>
        <mc:Fallback xmlns="">
          <p:sp>
            <p:nvSpPr>
              <p:cNvPr id="35" name="TextBox 34">
                <a:extLst>
                  <a:ext uri="{FF2B5EF4-FFF2-40B4-BE49-F238E27FC236}">
                    <a16:creationId xmlns:a16="http://schemas.microsoft.com/office/drawing/2014/main" id="{F03FDDFA-2BE3-4FF6-B772-A61CBF960A42}"/>
                  </a:ext>
                </a:extLst>
              </p:cNvPr>
              <p:cNvSpPr txBox="1">
                <a:spLocks noRot="1" noChangeAspect="1" noMove="1" noResize="1" noEditPoints="1" noAdjustHandles="1" noChangeArrowheads="1" noChangeShapeType="1" noTextEdit="1"/>
              </p:cNvSpPr>
              <p:nvPr/>
            </p:nvSpPr>
            <p:spPr>
              <a:xfrm>
                <a:off x="7186954" y="4047917"/>
                <a:ext cx="391068" cy="276999"/>
              </a:xfrm>
              <a:prstGeom prst="rect">
                <a:avLst/>
              </a:prstGeom>
              <a:blipFill>
                <a:blip r:embed="rId10"/>
                <a:stretch>
                  <a:fillRect l="-9375" r="-3125" b="-13043"/>
                </a:stretch>
              </a:blipFill>
            </p:spPr>
            <p:txBody>
              <a:bodyPr/>
              <a:lstStyle/>
              <a:p>
                <a:r>
                  <a:rPr lang="zh-CN" altLang="en-US">
                    <a:noFill/>
                  </a:rPr>
                  <a:t> </a:t>
                </a:r>
              </a:p>
            </p:txBody>
          </p:sp>
        </mc:Fallback>
      </mc:AlternateContent>
      <p:cxnSp>
        <p:nvCxnSpPr>
          <p:cNvPr id="36" name="Straight Connector 35">
            <a:extLst>
              <a:ext uri="{FF2B5EF4-FFF2-40B4-BE49-F238E27FC236}">
                <a16:creationId xmlns:a16="http://schemas.microsoft.com/office/drawing/2014/main" id="{EEBD95BC-861C-4362-BA64-27B86E3E0066}"/>
              </a:ext>
            </a:extLst>
          </p:cNvPr>
          <p:cNvCxnSpPr>
            <a:stCxn id="35" idx="0"/>
            <a:endCxn id="51" idx="3"/>
          </p:cNvCxnSpPr>
          <p:nvPr/>
        </p:nvCxnSpPr>
        <p:spPr>
          <a:xfrm flipV="1">
            <a:off x="7382488" y="3936298"/>
            <a:ext cx="101910"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22E8504-41E0-4B80-948C-9E0B3D7A3E77}"/>
              </a:ext>
            </a:extLst>
          </p:cNvPr>
          <p:cNvCxnSpPr>
            <a:stCxn id="34" idx="0"/>
            <a:endCxn id="51" idx="5"/>
          </p:cNvCxnSpPr>
          <p:nvPr/>
        </p:nvCxnSpPr>
        <p:spPr>
          <a:xfrm flipH="1" flipV="1">
            <a:off x="7718175" y="3936298"/>
            <a:ext cx="113846"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8726EE5-2BB4-4706-8B56-CB4B51B7FF27}"/>
              </a:ext>
            </a:extLst>
          </p:cNvPr>
          <p:cNvCxnSpPr>
            <a:stCxn id="51" idx="1"/>
            <a:endCxn id="52" idx="4"/>
          </p:cNvCxnSpPr>
          <p:nvPr/>
        </p:nvCxnSpPr>
        <p:spPr>
          <a:xfrm flipH="1" flipV="1">
            <a:off x="7306762" y="3492642"/>
            <a:ext cx="177636" cy="219881"/>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7A5C20C6-8EC2-4F11-BEC3-EDA765A6A07A}"/>
              </a:ext>
            </a:extLst>
          </p:cNvPr>
          <p:cNvGrpSpPr/>
          <p:nvPr/>
        </p:nvGrpSpPr>
        <p:grpSpPr>
          <a:xfrm>
            <a:off x="9524555" y="3087408"/>
            <a:ext cx="476733" cy="461665"/>
            <a:chOff x="2261112" y="2377058"/>
            <a:chExt cx="476733" cy="461665"/>
          </a:xfrm>
        </p:grpSpPr>
        <p:sp>
          <p:nvSpPr>
            <p:cNvPr id="40" name="TextBox 39">
              <a:extLst>
                <a:ext uri="{FF2B5EF4-FFF2-40B4-BE49-F238E27FC236}">
                  <a16:creationId xmlns:a16="http://schemas.microsoft.com/office/drawing/2014/main" id="{026B791D-B98F-4A26-8864-227C58B1091E}"/>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41" name="Oval 40">
              <a:extLst>
                <a:ext uri="{FF2B5EF4-FFF2-40B4-BE49-F238E27FC236}">
                  <a16:creationId xmlns:a16="http://schemas.microsoft.com/office/drawing/2014/main" id="{47A33827-ECB5-4BE1-962D-604CD00FBDD4}"/>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2" name="Straight Connector 41">
            <a:extLst>
              <a:ext uri="{FF2B5EF4-FFF2-40B4-BE49-F238E27FC236}">
                <a16:creationId xmlns:a16="http://schemas.microsoft.com/office/drawing/2014/main" id="{A043398B-6BA0-4EA9-A3AE-5FB5F16B5ACC}"/>
              </a:ext>
            </a:extLst>
          </p:cNvPr>
          <p:cNvCxnSpPr>
            <a:endCxn id="52" idx="0"/>
          </p:cNvCxnSpPr>
          <p:nvPr/>
        </p:nvCxnSpPr>
        <p:spPr>
          <a:xfrm flipH="1">
            <a:off x="7306762" y="2928761"/>
            <a:ext cx="223526" cy="247415"/>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EE563CB-284C-4FB2-95DB-ECC93360BA13}"/>
              </a:ext>
            </a:extLst>
          </p:cNvPr>
          <p:cNvCxnSpPr>
            <a:stCxn id="44" idx="0"/>
            <a:endCxn id="41" idx="5"/>
          </p:cNvCxnSpPr>
          <p:nvPr/>
        </p:nvCxnSpPr>
        <p:spPr>
          <a:xfrm flipH="1" flipV="1">
            <a:off x="9875445" y="3375767"/>
            <a:ext cx="203866" cy="274028"/>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26CFA3A-8428-4A7E-A1A1-3B918549F742}"/>
                  </a:ext>
                </a:extLst>
              </p:cNvPr>
              <p:cNvSpPr txBox="1"/>
              <p:nvPr/>
            </p:nvSpPr>
            <p:spPr>
              <a:xfrm>
                <a:off x="9883777" y="3649796"/>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𝟐</m:t>
                          </m:r>
                        </m:sub>
                      </m:sSub>
                    </m:oMath>
                  </m:oMathPara>
                </a14:m>
                <a:endParaRPr lang="en-US" b="1"/>
              </a:p>
            </p:txBody>
          </p:sp>
        </mc:Choice>
        <mc:Fallback xmlns="">
          <p:sp>
            <p:nvSpPr>
              <p:cNvPr id="44" name="TextBox 43">
                <a:extLst>
                  <a:ext uri="{FF2B5EF4-FFF2-40B4-BE49-F238E27FC236}">
                    <a16:creationId xmlns:a16="http://schemas.microsoft.com/office/drawing/2014/main" id="{326CFA3A-8428-4A7E-A1A1-3B918549F742}"/>
                  </a:ext>
                </a:extLst>
              </p:cNvPr>
              <p:cNvSpPr txBox="1">
                <a:spLocks noRot="1" noChangeAspect="1" noMove="1" noResize="1" noEditPoints="1" noAdjustHandles="1" noChangeArrowheads="1" noChangeShapeType="1" noTextEdit="1"/>
              </p:cNvSpPr>
              <p:nvPr/>
            </p:nvSpPr>
            <p:spPr>
              <a:xfrm>
                <a:off x="9883777" y="3649796"/>
                <a:ext cx="391068" cy="276999"/>
              </a:xfrm>
              <a:prstGeom prst="rect">
                <a:avLst/>
              </a:prstGeom>
              <a:blipFill>
                <a:blip r:embed="rId11"/>
                <a:stretch>
                  <a:fillRect l="-9375" r="-3125" b="-13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553A234-1D63-464A-94FD-80003EF0E46D}"/>
                  </a:ext>
                </a:extLst>
              </p:cNvPr>
              <p:cNvSpPr txBox="1"/>
              <p:nvPr/>
            </p:nvSpPr>
            <p:spPr>
              <a:xfrm>
                <a:off x="7109526" y="2942918"/>
                <a:ext cx="2340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𝑯</m:t>
                      </m:r>
                    </m:oMath>
                  </m:oMathPara>
                </a14:m>
                <a:endParaRPr lang="en-US" b="1"/>
              </a:p>
            </p:txBody>
          </p:sp>
        </mc:Choice>
        <mc:Fallback xmlns="">
          <p:sp>
            <p:nvSpPr>
              <p:cNvPr id="45" name="TextBox 44">
                <a:extLst>
                  <a:ext uri="{FF2B5EF4-FFF2-40B4-BE49-F238E27FC236}">
                    <a16:creationId xmlns:a16="http://schemas.microsoft.com/office/drawing/2014/main" id="{8553A234-1D63-464A-94FD-80003EF0E46D}"/>
                  </a:ext>
                </a:extLst>
              </p:cNvPr>
              <p:cNvSpPr txBox="1">
                <a:spLocks noRot="1" noChangeAspect="1" noMove="1" noResize="1" noEditPoints="1" noAdjustHandles="1" noChangeArrowheads="1" noChangeShapeType="1" noTextEdit="1"/>
              </p:cNvSpPr>
              <p:nvPr/>
            </p:nvSpPr>
            <p:spPr>
              <a:xfrm>
                <a:off x="7109526" y="2942918"/>
                <a:ext cx="234038" cy="276999"/>
              </a:xfrm>
              <a:prstGeom prst="rect">
                <a:avLst/>
              </a:prstGeom>
              <a:blipFill>
                <a:blip r:embed="rId12"/>
                <a:stretch>
                  <a:fillRect l="-21053" r="-210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143F0BC-A180-47F4-A46D-FC27F9699057}"/>
                  </a:ext>
                </a:extLst>
              </p:cNvPr>
              <p:cNvSpPr txBox="1"/>
              <p:nvPr/>
            </p:nvSpPr>
            <p:spPr>
              <a:xfrm>
                <a:off x="9549384" y="2857126"/>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oMath>
                  </m:oMathPara>
                </a14:m>
                <a:endParaRPr lang="en-US" b="1"/>
              </a:p>
            </p:txBody>
          </p:sp>
        </mc:Choice>
        <mc:Fallback xmlns="">
          <p:sp>
            <p:nvSpPr>
              <p:cNvPr id="46" name="TextBox 45">
                <a:extLst>
                  <a:ext uri="{FF2B5EF4-FFF2-40B4-BE49-F238E27FC236}">
                    <a16:creationId xmlns:a16="http://schemas.microsoft.com/office/drawing/2014/main" id="{3143F0BC-A180-47F4-A46D-FC27F9699057}"/>
                  </a:ext>
                </a:extLst>
              </p:cNvPr>
              <p:cNvSpPr txBox="1">
                <a:spLocks noRot="1" noChangeAspect="1" noMove="1" noResize="1" noEditPoints="1" noAdjustHandles="1" noChangeArrowheads="1" noChangeShapeType="1" noTextEdit="1"/>
              </p:cNvSpPr>
              <p:nvPr/>
            </p:nvSpPr>
            <p:spPr>
              <a:xfrm>
                <a:off x="9549384" y="2857126"/>
                <a:ext cx="198772" cy="276999"/>
              </a:xfrm>
              <a:prstGeom prst="rect">
                <a:avLst/>
              </a:prstGeom>
              <a:blipFill>
                <a:blip r:embed="rId7"/>
                <a:stretch>
                  <a:fillRect l="-23529" r="-17647" b="-4348"/>
                </a:stretch>
              </a:blipFill>
            </p:spPr>
            <p:txBody>
              <a:bodyPr/>
              <a:lstStyle/>
              <a:p>
                <a:r>
                  <a:rPr lang="zh-CN" altLang="en-US">
                    <a:noFill/>
                  </a:rPr>
                  <a:t> </a:t>
                </a:r>
              </a:p>
            </p:txBody>
          </p:sp>
        </mc:Fallback>
      </mc:AlternateContent>
      <p:cxnSp>
        <p:nvCxnSpPr>
          <p:cNvPr id="47" name="Straight Connector 46">
            <a:extLst>
              <a:ext uri="{FF2B5EF4-FFF2-40B4-BE49-F238E27FC236}">
                <a16:creationId xmlns:a16="http://schemas.microsoft.com/office/drawing/2014/main" id="{A1F44188-CD92-4A98-AD06-C25201CEB6AD}"/>
              </a:ext>
            </a:extLst>
          </p:cNvPr>
          <p:cNvCxnSpPr>
            <a:endCxn id="41" idx="0"/>
          </p:cNvCxnSpPr>
          <p:nvPr/>
        </p:nvCxnSpPr>
        <p:spPr>
          <a:xfrm flipH="1">
            <a:off x="9758558" y="2801392"/>
            <a:ext cx="4363" cy="304254"/>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39284D24-2172-4915-8540-DABA87CD25D0}"/>
              </a:ext>
            </a:extLst>
          </p:cNvPr>
          <p:cNvGrpSpPr/>
          <p:nvPr/>
        </p:nvGrpSpPr>
        <p:grpSpPr>
          <a:xfrm>
            <a:off x="7367285" y="3647939"/>
            <a:ext cx="476733" cy="461665"/>
            <a:chOff x="2261112" y="2377058"/>
            <a:chExt cx="476733" cy="461665"/>
          </a:xfrm>
        </p:grpSpPr>
        <p:sp>
          <p:nvSpPr>
            <p:cNvPr id="50" name="TextBox 49">
              <a:extLst>
                <a:ext uri="{FF2B5EF4-FFF2-40B4-BE49-F238E27FC236}">
                  <a16:creationId xmlns:a16="http://schemas.microsoft.com/office/drawing/2014/main" id="{88A0AA4C-2F57-4F8D-9440-E32102B2516D}"/>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51" name="Oval 50">
              <a:extLst>
                <a:ext uri="{FF2B5EF4-FFF2-40B4-BE49-F238E27FC236}">
                  <a16:creationId xmlns:a16="http://schemas.microsoft.com/office/drawing/2014/main" id="{D20DB5EA-626B-4E43-8C96-7255C87F9479}"/>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Oval 51">
            <a:extLst>
              <a:ext uri="{FF2B5EF4-FFF2-40B4-BE49-F238E27FC236}">
                <a16:creationId xmlns:a16="http://schemas.microsoft.com/office/drawing/2014/main" id="{2E50019F-065F-4B7B-A190-3C6780A6148B}"/>
              </a:ext>
            </a:extLst>
          </p:cNvPr>
          <p:cNvSpPr/>
          <p:nvPr/>
        </p:nvSpPr>
        <p:spPr>
          <a:xfrm>
            <a:off x="7141457" y="3176175"/>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BA5B963-4D0F-4C08-807B-898FD304959B}"/>
                  </a:ext>
                </a:extLst>
              </p:cNvPr>
              <p:cNvSpPr txBox="1"/>
              <p:nvPr/>
            </p:nvSpPr>
            <p:spPr>
              <a:xfrm>
                <a:off x="7222409" y="3192973"/>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𝝈</m:t>
                      </m:r>
                    </m:oMath>
                  </m:oMathPara>
                </a14:m>
                <a:endParaRPr lang="en-US" b="1"/>
              </a:p>
            </p:txBody>
          </p:sp>
        </mc:Choice>
        <mc:Fallback xmlns="">
          <p:sp>
            <p:nvSpPr>
              <p:cNvPr id="53" name="TextBox 52">
                <a:extLst>
                  <a:ext uri="{FF2B5EF4-FFF2-40B4-BE49-F238E27FC236}">
                    <a16:creationId xmlns:a16="http://schemas.microsoft.com/office/drawing/2014/main" id="{4BA5B963-4D0F-4C08-807B-898FD304959B}"/>
                  </a:ext>
                </a:extLst>
              </p:cNvPr>
              <p:cNvSpPr txBox="1">
                <a:spLocks noRot="1" noChangeAspect="1" noMove="1" noResize="1" noEditPoints="1" noAdjustHandles="1" noChangeArrowheads="1" noChangeShapeType="1" noTextEdit="1"/>
              </p:cNvSpPr>
              <p:nvPr/>
            </p:nvSpPr>
            <p:spPr>
              <a:xfrm>
                <a:off x="7222409" y="3192973"/>
                <a:ext cx="198772" cy="276999"/>
              </a:xfrm>
              <a:prstGeom prst="rect">
                <a:avLst/>
              </a:prstGeom>
              <a:blipFill>
                <a:blip r:embed="rId13"/>
                <a:stretch>
                  <a:fillRect l="-18750" r="-18750"/>
                </a:stretch>
              </a:blipFill>
            </p:spPr>
            <p:txBody>
              <a:bodyPr/>
              <a:lstStyle/>
              <a:p>
                <a:r>
                  <a:rPr lang="zh-CN" altLang="en-US">
                    <a:noFill/>
                  </a:rPr>
                  <a:t> </a:t>
                </a:r>
              </a:p>
            </p:txBody>
          </p:sp>
        </mc:Fallback>
      </mc:AlternateContent>
      <p:grpSp>
        <p:nvGrpSpPr>
          <p:cNvPr id="56" name="Group 55">
            <a:extLst>
              <a:ext uri="{FF2B5EF4-FFF2-40B4-BE49-F238E27FC236}">
                <a16:creationId xmlns:a16="http://schemas.microsoft.com/office/drawing/2014/main" id="{E3AACA03-BD7F-46C7-BB7E-96290E446CC2}"/>
              </a:ext>
            </a:extLst>
          </p:cNvPr>
          <p:cNvGrpSpPr/>
          <p:nvPr/>
        </p:nvGrpSpPr>
        <p:grpSpPr>
          <a:xfrm>
            <a:off x="7435582" y="2647597"/>
            <a:ext cx="634581" cy="338554"/>
            <a:chOff x="7244369" y="3385977"/>
            <a:chExt cx="634581" cy="338554"/>
          </a:xfrm>
        </p:grpSpPr>
        <p:sp>
          <p:nvSpPr>
            <p:cNvPr id="57" name="Oval 56">
              <a:extLst>
                <a:ext uri="{FF2B5EF4-FFF2-40B4-BE49-F238E27FC236}">
                  <a16:creationId xmlns:a16="http://schemas.microsoft.com/office/drawing/2014/main" id="{F82230EA-4CAC-4337-9338-7458E70A4DBE}"/>
                </a:ext>
              </a:extLst>
            </p:cNvPr>
            <p:cNvSpPr/>
            <p:nvPr/>
          </p:nvSpPr>
          <p:spPr>
            <a:xfrm>
              <a:off x="7253822" y="3397019"/>
              <a:ext cx="582142" cy="316466"/>
            </a:xfrm>
            <a:prstGeom prst="roundRect">
              <a:avLst/>
            </a:prstGeom>
            <a:solidFill>
              <a:schemeClr val="tx2">
                <a:lumMod val="20000"/>
                <a:lumOff val="8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E8EEEF5-1752-43B9-A18F-2B7683F971DC}"/>
                </a:ext>
              </a:extLst>
            </p:cNvPr>
            <p:cNvSpPr txBox="1"/>
            <p:nvPr/>
          </p:nvSpPr>
          <p:spPr>
            <a:xfrm>
              <a:off x="7244369" y="3385977"/>
              <a:ext cx="634581" cy="338554"/>
            </a:xfrm>
            <a:prstGeom prst="rect">
              <a:avLst/>
            </a:prstGeom>
            <a:noFill/>
          </p:spPr>
          <p:txBody>
            <a:bodyPr wrap="square" rtlCol="0">
              <a:spAutoFit/>
            </a:bodyPr>
            <a:lstStyle/>
            <a:p>
              <a:r>
                <a:rPr lang="en-US" sz="1600" dirty="0"/>
                <a:t>Send</a:t>
              </a:r>
            </a:p>
          </p:txBody>
        </p:sp>
      </p:grpSp>
      <p:grpSp>
        <p:nvGrpSpPr>
          <p:cNvPr id="59" name="Group 58">
            <a:extLst>
              <a:ext uri="{FF2B5EF4-FFF2-40B4-BE49-F238E27FC236}">
                <a16:creationId xmlns:a16="http://schemas.microsoft.com/office/drawing/2014/main" id="{534A86E9-B43B-479F-90B0-B4F03CD09156}"/>
              </a:ext>
            </a:extLst>
          </p:cNvPr>
          <p:cNvGrpSpPr/>
          <p:nvPr/>
        </p:nvGrpSpPr>
        <p:grpSpPr>
          <a:xfrm>
            <a:off x="9042132" y="3591857"/>
            <a:ext cx="733573" cy="338554"/>
            <a:chOff x="8774486" y="4387239"/>
            <a:chExt cx="733573" cy="338554"/>
          </a:xfrm>
        </p:grpSpPr>
        <p:sp>
          <p:nvSpPr>
            <p:cNvPr id="60" name="Oval 59">
              <a:extLst>
                <a:ext uri="{FF2B5EF4-FFF2-40B4-BE49-F238E27FC236}">
                  <a16:creationId xmlns:a16="http://schemas.microsoft.com/office/drawing/2014/main" id="{5CEB303D-84B9-4E1B-968F-83F8A5F10C93}"/>
                </a:ext>
              </a:extLst>
            </p:cNvPr>
            <p:cNvSpPr/>
            <p:nvPr/>
          </p:nvSpPr>
          <p:spPr>
            <a:xfrm>
              <a:off x="8842713" y="4403292"/>
              <a:ext cx="582142" cy="316466"/>
            </a:xfrm>
            <a:prstGeom prst="roundRect">
              <a:avLst/>
            </a:prstGeom>
            <a:solidFill>
              <a:schemeClr val="tx2">
                <a:lumMod val="20000"/>
                <a:lumOff val="8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10B94DB2-6663-4F14-B0E0-E7CC71A80C30}"/>
                </a:ext>
              </a:extLst>
            </p:cNvPr>
            <p:cNvSpPr txBox="1"/>
            <p:nvPr/>
          </p:nvSpPr>
          <p:spPr>
            <a:xfrm>
              <a:off x="8774486" y="4387239"/>
              <a:ext cx="733573" cy="338554"/>
            </a:xfrm>
            <a:prstGeom prst="rect">
              <a:avLst/>
            </a:prstGeom>
            <a:noFill/>
          </p:spPr>
          <p:txBody>
            <a:bodyPr wrap="square" rtlCol="0">
              <a:spAutoFit/>
            </a:bodyPr>
            <a:lstStyle/>
            <a:p>
              <a:pPr algn="ctr"/>
              <a:r>
                <a:rPr lang="en-US" sz="1600" dirty="0"/>
                <a:t>Recv</a:t>
              </a:r>
            </a:p>
          </p:txBody>
        </p:sp>
      </p:grpSp>
      <p:cxnSp>
        <p:nvCxnSpPr>
          <p:cNvPr id="62" name="Straight Connector 61">
            <a:extLst>
              <a:ext uri="{FF2B5EF4-FFF2-40B4-BE49-F238E27FC236}">
                <a16:creationId xmlns:a16="http://schemas.microsoft.com/office/drawing/2014/main" id="{935533FC-C901-484C-BF18-F40D3237EF67}"/>
              </a:ext>
            </a:extLst>
          </p:cNvPr>
          <p:cNvCxnSpPr>
            <a:endCxn id="41" idx="3"/>
          </p:cNvCxnSpPr>
          <p:nvPr/>
        </p:nvCxnSpPr>
        <p:spPr>
          <a:xfrm flipV="1">
            <a:off x="9401430" y="3375768"/>
            <a:ext cx="240239" cy="232143"/>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Rounded Corners 65">
            <a:extLst>
              <a:ext uri="{FF2B5EF4-FFF2-40B4-BE49-F238E27FC236}">
                <a16:creationId xmlns:a16="http://schemas.microsoft.com/office/drawing/2014/main" id="{E78F31FF-8AD9-45B0-A566-0C7C987E2991}"/>
              </a:ext>
            </a:extLst>
          </p:cNvPr>
          <p:cNvSpPr/>
          <p:nvPr/>
        </p:nvSpPr>
        <p:spPr>
          <a:xfrm>
            <a:off x="1849909" y="2373001"/>
            <a:ext cx="1998289" cy="2207491"/>
          </a:xfrm>
          <a:prstGeom prst="roundRect">
            <a:avLst>
              <a:gd name="adj" fmla="val 12256"/>
            </a:avLst>
          </a:prstGeom>
          <a:noFill/>
          <a:ln w="25400">
            <a:solidFill>
              <a:schemeClr val="tx1"/>
            </a:solidFill>
            <a:prstDash val="sysDash"/>
            <a:extLst>
              <a:ext uri="{C807C97D-BFC1-408E-A445-0C87EB9F89A2}">
                <ask:lineSketchStyleProps xmlns:ask="http://schemas.microsoft.com/office/drawing/2018/sketchyshapes">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Rounded Corners 66">
            <a:extLst>
              <a:ext uri="{FF2B5EF4-FFF2-40B4-BE49-F238E27FC236}">
                <a16:creationId xmlns:a16="http://schemas.microsoft.com/office/drawing/2014/main" id="{9BAD5479-1BCD-405B-9D13-D0D8CACBF71D}"/>
              </a:ext>
            </a:extLst>
          </p:cNvPr>
          <p:cNvSpPr/>
          <p:nvPr/>
        </p:nvSpPr>
        <p:spPr>
          <a:xfrm>
            <a:off x="6976823" y="2488735"/>
            <a:ext cx="1232713" cy="1946560"/>
          </a:xfrm>
          <a:prstGeom prst="roundRect">
            <a:avLst/>
          </a:prstGeom>
          <a:noFill/>
          <a:ln w="25400">
            <a:solidFill>
              <a:schemeClr val="tx1"/>
            </a:solidFill>
            <a:prstDash val="sysDash"/>
            <a:extLst>
              <a:ext uri="{C807C97D-BFC1-408E-A445-0C87EB9F89A2}">
                <ask:lineSketchStyleProps xmlns:ask="http://schemas.microsoft.com/office/drawing/2018/sketchyshapes" sd="4057322111">
                  <a:custGeom>
                    <a:avLst/>
                    <a:gdLst>
                      <a:gd name="connsiteX0" fmla="*/ 0 w 1232713"/>
                      <a:gd name="connsiteY0" fmla="*/ 205456 h 1946560"/>
                      <a:gd name="connsiteX1" fmla="*/ 205456 w 1232713"/>
                      <a:gd name="connsiteY1" fmla="*/ 0 h 1946560"/>
                      <a:gd name="connsiteX2" fmla="*/ 632793 w 1232713"/>
                      <a:gd name="connsiteY2" fmla="*/ 0 h 1946560"/>
                      <a:gd name="connsiteX3" fmla="*/ 1027257 w 1232713"/>
                      <a:gd name="connsiteY3" fmla="*/ 0 h 1946560"/>
                      <a:gd name="connsiteX4" fmla="*/ 1232713 w 1232713"/>
                      <a:gd name="connsiteY4" fmla="*/ 205456 h 1946560"/>
                      <a:gd name="connsiteX5" fmla="*/ 1232713 w 1232713"/>
                      <a:gd name="connsiteY5" fmla="*/ 701982 h 1946560"/>
                      <a:gd name="connsiteX6" fmla="*/ 1232713 w 1232713"/>
                      <a:gd name="connsiteY6" fmla="*/ 1244578 h 1946560"/>
                      <a:gd name="connsiteX7" fmla="*/ 1232713 w 1232713"/>
                      <a:gd name="connsiteY7" fmla="*/ 1741104 h 1946560"/>
                      <a:gd name="connsiteX8" fmla="*/ 1027257 w 1232713"/>
                      <a:gd name="connsiteY8" fmla="*/ 1946560 h 1946560"/>
                      <a:gd name="connsiteX9" fmla="*/ 632793 w 1232713"/>
                      <a:gd name="connsiteY9" fmla="*/ 1946560 h 1946560"/>
                      <a:gd name="connsiteX10" fmla="*/ 205456 w 1232713"/>
                      <a:gd name="connsiteY10" fmla="*/ 1946560 h 1946560"/>
                      <a:gd name="connsiteX11" fmla="*/ 0 w 1232713"/>
                      <a:gd name="connsiteY11" fmla="*/ 1741104 h 1946560"/>
                      <a:gd name="connsiteX12" fmla="*/ 0 w 1232713"/>
                      <a:gd name="connsiteY12" fmla="*/ 1198508 h 1946560"/>
                      <a:gd name="connsiteX13" fmla="*/ 0 w 1232713"/>
                      <a:gd name="connsiteY13" fmla="*/ 732695 h 1946560"/>
                      <a:gd name="connsiteX14" fmla="*/ 0 w 1232713"/>
                      <a:gd name="connsiteY14" fmla="*/ 205456 h 194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2713" h="1946560" extrusionOk="0">
                        <a:moveTo>
                          <a:pt x="0" y="205456"/>
                        </a:moveTo>
                        <a:cubicBezTo>
                          <a:pt x="16141" y="113090"/>
                          <a:pt x="85250" y="-10656"/>
                          <a:pt x="205456" y="0"/>
                        </a:cubicBezTo>
                        <a:cubicBezTo>
                          <a:pt x="353320" y="20382"/>
                          <a:pt x="505295" y="2364"/>
                          <a:pt x="632793" y="0"/>
                        </a:cubicBezTo>
                        <a:cubicBezTo>
                          <a:pt x="760291" y="-2364"/>
                          <a:pt x="886912" y="11095"/>
                          <a:pt x="1027257" y="0"/>
                        </a:cubicBezTo>
                        <a:cubicBezTo>
                          <a:pt x="1135711" y="1655"/>
                          <a:pt x="1234355" y="104321"/>
                          <a:pt x="1232713" y="205456"/>
                        </a:cubicBezTo>
                        <a:cubicBezTo>
                          <a:pt x="1213512" y="332216"/>
                          <a:pt x="1239062" y="508321"/>
                          <a:pt x="1232713" y="701982"/>
                        </a:cubicBezTo>
                        <a:cubicBezTo>
                          <a:pt x="1226364" y="895643"/>
                          <a:pt x="1242055" y="1038479"/>
                          <a:pt x="1232713" y="1244578"/>
                        </a:cubicBezTo>
                        <a:cubicBezTo>
                          <a:pt x="1223371" y="1450677"/>
                          <a:pt x="1223502" y="1509289"/>
                          <a:pt x="1232713" y="1741104"/>
                        </a:cubicBezTo>
                        <a:cubicBezTo>
                          <a:pt x="1214354" y="1839110"/>
                          <a:pt x="1140526" y="1943271"/>
                          <a:pt x="1027257" y="1946560"/>
                        </a:cubicBezTo>
                        <a:cubicBezTo>
                          <a:pt x="929887" y="1943512"/>
                          <a:pt x="746542" y="1952348"/>
                          <a:pt x="632793" y="1946560"/>
                        </a:cubicBezTo>
                        <a:cubicBezTo>
                          <a:pt x="519044" y="1940772"/>
                          <a:pt x="309133" y="1953662"/>
                          <a:pt x="205456" y="1946560"/>
                        </a:cubicBezTo>
                        <a:cubicBezTo>
                          <a:pt x="72250" y="1947936"/>
                          <a:pt x="-6598" y="1855664"/>
                          <a:pt x="0" y="1741104"/>
                        </a:cubicBezTo>
                        <a:cubicBezTo>
                          <a:pt x="-7080" y="1553803"/>
                          <a:pt x="2017" y="1438591"/>
                          <a:pt x="0" y="1198508"/>
                        </a:cubicBezTo>
                        <a:cubicBezTo>
                          <a:pt x="-2017" y="958425"/>
                          <a:pt x="-15354" y="848972"/>
                          <a:pt x="0" y="732695"/>
                        </a:cubicBezTo>
                        <a:cubicBezTo>
                          <a:pt x="15354" y="616418"/>
                          <a:pt x="-18861" y="355386"/>
                          <a:pt x="0" y="205456"/>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Rounded Corners 67">
            <a:extLst>
              <a:ext uri="{FF2B5EF4-FFF2-40B4-BE49-F238E27FC236}">
                <a16:creationId xmlns:a16="http://schemas.microsoft.com/office/drawing/2014/main" id="{500F036F-CB28-45EE-93C4-871C1AF5FDF8}"/>
              </a:ext>
            </a:extLst>
          </p:cNvPr>
          <p:cNvSpPr/>
          <p:nvPr/>
        </p:nvSpPr>
        <p:spPr>
          <a:xfrm>
            <a:off x="9042132" y="2488735"/>
            <a:ext cx="1232713" cy="1948378"/>
          </a:xfrm>
          <a:prstGeom prst="roundRect">
            <a:avLst/>
          </a:prstGeom>
          <a:noFill/>
          <a:ln w="25400">
            <a:solidFill>
              <a:schemeClr val="tx1"/>
            </a:solidFill>
            <a:prstDash val="sysDash"/>
            <a:extLst>
              <a:ext uri="{C807C97D-BFC1-408E-A445-0C87EB9F89A2}">
                <ask:lineSketchStyleProps xmlns:ask="http://schemas.microsoft.com/office/drawing/2018/sketchyshapes" sd="4057322111">
                  <a:custGeom>
                    <a:avLst/>
                    <a:gdLst>
                      <a:gd name="connsiteX0" fmla="*/ 0 w 1232713"/>
                      <a:gd name="connsiteY0" fmla="*/ 205456 h 1948378"/>
                      <a:gd name="connsiteX1" fmla="*/ 205456 w 1232713"/>
                      <a:gd name="connsiteY1" fmla="*/ 0 h 1948378"/>
                      <a:gd name="connsiteX2" fmla="*/ 632793 w 1232713"/>
                      <a:gd name="connsiteY2" fmla="*/ 0 h 1948378"/>
                      <a:gd name="connsiteX3" fmla="*/ 1027257 w 1232713"/>
                      <a:gd name="connsiteY3" fmla="*/ 0 h 1948378"/>
                      <a:gd name="connsiteX4" fmla="*/ 1232713 w 1232713"/>
                      <a:gd name="connsiteY4" fmla="*/ 205456 h 1948378"/>
                      <a:gd name="connsiteX5" fmla="*/ 1232713 w 1232713"/>
                      <a:gd name="connsiteY5" fmla="*/ 702570 h 1948378"/>
                      <a:gd name="connsiteX6" fmla="*/ 1232713 w 1232713"/>
                      <a:gd name="connsiteY6" fmla="*/ 1245808 h 1948378"/>
                      <a:gd name="connsiteX7" fmla="*/ 1232713 w 1232713"/>
                      <a:gd name="connsiteY7" fmla="*/ 1742922 h 1948378"/>
                      <a:gd name="connsiteX8" fmla="*/ 1027257 w 1232713"/>
                      <a:gd name="connsiteY8" fmla="*/ 1948378 h 1948378"/>
                      <a:gd name="connsiteX9" fmla="*/ 632793 w 1232713"/>
                      <a:gd name="connsiteY9" fmla="*/ 1948378 h 1948378"/>
                      <a:gd name="connsiteX10" fmla="*/ 205456 w 1232713"/>
                      <a:gd name="connsiteY10" fmla="*/ 1948378 h 1948378"/>
                      <a:gd name="connsiteX11" fmla="*/ 0 w 1232713"/>
                      <a:gd name="connsiteY11" fmla="*/ 1742922 h 1948378"/>
                      <a:gd name="connsiteX12" fmla="*/ 0 w 1232713"/>
                      <a:gd name="connsiteY12" fmla="*/ 1199684 h 1948378"/>
                      <a:gd name="connsiteX13" fmla="*/ 0 w 1232713"/>
                      <a:gd name="connsiteY13" fmla="*/ 733319 h 1948378"/>
                      <a:gd name="connsiteX14" fmla="*/ 0 w 1232713"/>
                      <a:gd name="connsiteY14" fmla="*/ 205456 h 194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2713" h="1948378" extrusionOk="0">
                        <a:moveTo>
                          <a:pt x="0" y="205456"/>
                        </a:moveTo>
                        <a:cubicBezTo>
                          <a:pt x="16141" y="113090"/>
                          <a:pt x="85250" y="-10656"/>
                          <a:pt x="205456" y="0"/>
                        </a:cubicBezTo>
                        <a:cubicBezTo>
                          <a:pt x="353320" y="20382"/>
                          <a:pt x="505295" y="2364"/>
                          <a:pt x="632793" y="0"/>
                        </a:cubicBezTo>
                        <a:cubicBezTo>
                          <a:pt x="760291" y="-2364"/>
                          <a:pt x="886912" y="11095"/>
                          <a:pt x="1027257" y="0"/>
                        </a:cubicBezTo>
                        <a:cubicBezTo>
                          <a:pt x="1135711" y="1655"/>
                          <a:pt x="1234355" y="104321"/>
                          <a:pt x="1232713" y="205456"/>
                        </a:cubicBezTo>
                        <a:cubicBezTo>
                          <a:pt x="1220029" y="419631"/>
                          <a:pt x="1210146" y="575592"/>
                          <a:pt x="1232713" y="702570"/>
                        </a:cubicBezTo>
                        <a:cubicBezTo>
                          <a:pt x="1255280" y="829548"/>
                          <a:pt x="1206524" y="1118117"/>
                          <a:pt x="1232713" y="1245808"/>
                        </a:cubicBezTo>
                        <a:cubicBezTo>
                          <a:pt x="1258902" y="1373499"/>
                          <a:pt x="1228487" y="1626268"/>
                          <a:pt x="1232713" y="1742922"/>
                        </a:cubicBezTo>
                        <a:cubicBezTo>
                          <a:pt x="1214354" y="1840928"/>
                          <a:pt x="1140526" y="1945089"/>
                          <a:pt x="1027257" y="1948378"/>
                        </a:cubicBezTo>
                        <a:cubicBezTo>
                          <a:pt x="929887" y="1945330"/>
                          <a:pt x="746542" y="1954166"/>
                          <a:pt x="632793" y="1948378"/>
                        </a:cubicBezTo>
                        <a:cubicBezTo>
                          <a:pt x="519044" y="1942590"/>
                          <a:pt x="309133" y="1955480"/>
                          <a:pt x="205456" y="1948378"/>
                        </a:cubicBezTo>
                        <a:cubicBezTo>
                          <a:pt x="72250" y="1949754"/>
                          <a:pt x="-6598" y="1857482"/>
                          <a:pt x="0" y="1742922"/>
                        </a:cubicBezTo>
                        <a:cubicBezTo>
                          <a:pt x="-2546" y="1605547"/>
                          <a:pt x="1207" y="1347816"/>
                          <a:pt x="0" y="1199684"/>
                        </a:cubicBezTo>
                        <a:cubicBezTo>
                          <a:pt x="-1207" y="1051552"/>
                          <a:pt x="-3760" y="843980"/>
                          <a:pt x="0" y="733319"/>
                        </a:cubicBezTo>
                        <a:cubicBezTo>
                          <a:pt x="3760" y="622659"/>
                          <a:pt x="-608" y="361869"/>
                          <a:pt x="0" y="205456"/>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E025980D-993A-424D-9D59-15BB6BBB06D2}"/>
              </a:ext>
            </a:extLst>
          </p:cNvPr>
          <p:cNvCxnSpPr>
            <a:cxnSpLocks/>
            <a:stCxn id="58" idx="3"/>
            <a:endCxn id="61" idx="1"/>
          </p:cNvCxnSpPr>
          <p:nvPr/>
        </p:nvCxnSpPr>
        <p:spPr>
          <a:xfrm>
            <a:off x="8070163" y="2816874"/>
            <a:ext cx="971969" cy="944260"/>
          </a:xfrm>
          <a:prstGeom prst="straightConnector1">
            <a:avLst/>
          </a:prstGeom>
          <a:ln>
            <a:solidFill>
              <a:srgbClr val="C00000"/>
            </a:solidFill>
            <a:prstDash val="sysDash"/>
            <a:headEnd type="none" w="med" len="med"/>
            <a:tailEnd type="triangle" w="med" len="med"/>
          </a:ln>
          <a:effectLst/>
        </p:spPr>
        <p:style>
          <a:lnRef idx="3">
            <a:schemeClr val="dk1"/>
          </a:lnRef>
          <a:fillRef idx="0">
            <a:schemeClr val="dk1"/>
          </a:fillRef>
          <a:effectRef idx="2">
            <a:schemeClr val="dk1"/>
          </a:effectRef>
          <a:fontRef idx="minor">
            <a:schemeClr val="tx1"/>
          </a:fontRef>
        </p:style>
      </p:cxnSp>
      <p:sp>
        <p:nvSpPr>
          <p:cNvPr id="70" name="Arrow: Right 69">
            <a:extLst>
              <a:ext uri="{FF2B5EF4-FFF2-40B4-BE49-F238E27FC236}">
                <a16:creationId xmlns:a16="http://schemas.microsoft.com/office/drawing/2014/main" id="{AC55F2C1-FE6A-421F-8EB0-4FF658BF301A}"/>
              </a:ext>
            </a:extLst>
          </p:cNvPr>
          <p:cNvSpPr/>
          <p:nvPr/>
        </p:nvSpPr>
        <p:spPr>
          <a:xfrm>
            <a:off x="5931874" y="4326025"/>
            <a:ext cx="622360" cy="524840"/>
          </a:xfrm>
          <a:prstGeom prst="rightArrow">
            <a:avLst>
              <a:gd name="adj1" fmla="val 50000"/>
              <a:gd name="adj2" fmla="val 6679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组合 75">
            <a:extLst>
              <a:ext uri="{FF2B5EF4-FFF2-40B4-BE49-F238E27FC236}">
                <a16:creationId xmlns:a16="http://schemas.microsoft.com/office/drawing/2014/main" id="{7B30F754-E8FE-AA4C-B08B-1E0E99B8A60D}"/>
              </a:ext>
            </a:extLst>
          </p:cNvPr>
          <p:cNvGrpSpPr/>
          <p:nvPr/>
        </p:nvGrpSpPr>
        <p:grpSpPr>
          <a:xfrm>
            <a:off x="2327441" y="4782123"/>
            <a:ext cx="1059658" cy="1239165"/>
            <a:chOff x="2806475" y="4782123"/>
            <a:chExt cx="1059658" cy="1239165"/>
          </a:xfrm>
        </p:grpSpPr>
        <p:sp>
          <p:nvSpPr>
            <p:cNvPr id="23" name="TextBox 22">
              <a:extLst>
                <a:ext uri="{FF2B5EF4-FFF2-40B4-BE49-F238E27FC236}">
                  <a16:creationId xmlns:a16="http://schemas.microsoft.com/office/drawing/2014/main" id="{680C9B2F-0E57-4397-8828-F1C9C712FF2F}"/>
                </a:ext>
              </a:extLst>
            </p:cNvPr>
            <p:cNvSpPr txBox="1"/>
            <p:nvPr/>
          </p:nvSpPr>
          <p:spPr>
            <a:xfrm>
              <a:off x="2806475" y="5651956"/>
              <a:ext cx="1059658" cy="369332"/>
            </a:xfrm>
            <a:prstGeom prst="rect">
              <a:avLst/>
            </a:prstGeom>
            <a:noFill/>
          </p:spPr>
          <p:txBody>
            <a:bodyPr wrap="square" rtlCol="0">
              <a:spAutoFit/>
            </a:bodyPr>
            <a:lstStyle/>
            <a:p>
              <a:pPr algn="ctr"/>
              <a:r>
                <a:rPr lang="en-US"/>
                <a:t>Server</a:t>
              </a:r>
              <a:r>
                <a:rPr lang="en-US" baseline="-25000"/>
                <a:t>0</a:t>
              </a:r>
            </a:p>
          </p:txBody>
        </p:sp>
        <p:pic>
          <p:nvPicPr>
            <p:cNvPr id="4" name="图片 3">
              <a:extLst>
                <a:ext uri="{FF2B5EF4-FFF2-40B4-BE49-F238E27FC236}">
                  <a16:creationId xmlns:a16="http://schemas.microsoft.com/office/drawing/2014/main" id="{8A98C556-B9BD-B44B-BB7A-A55E6D3FF5EF}"/>
                </a:ext>
              </a:extLst>
            </p:cNvPr>
            <p:cNvPicPr>
              <a:picLocks noChangeAspect="1"/>
            </p:cNvPicPr>
            <p:nvPr/>
          </p:nvPicPr>
          <p:blipFill>
            <a:blip r:embed="rId14"/>
            <a:stretch>
              <a:fillRect/>
            </a:stretch>
          </p:blipFill>
          <p:spPr>
            <a:xfrm>
              <a:off x="3087319" y="4782123"/>
              <a:ext cx="508000" cy="914400"/>
            </a:xfrm>
            <a:prstGeom prst="rect">
              <a:avLst/>
            </a:prstGeom>
          </p:spPr>
        </p:pic>
      </p:grpSp>
      <p:grpSp>
        <p:nvGrpSpPr>
          <p:cNvPr id="77" name="组合 76">
            <a:extLst>
              <a:ext uri="{FF2B5EF4-FFF2-40B4-BE49-F238E27FC236}">
                <a16:creationId xmlns:a16="http://schemas.microsoft.com/office/drawing/2014/main" id="{6961F7DD-910D-8A40-8D3F-7FA8661FB121}"/>
              </a:ext>
            </a:extLst>
          </p:cNvPr>
          <p:cNvGrpSpPr/>
          <p:nvPr/>
        </p:nvGrpSpPr>
        <p:grpSpPr>
          <a:xfrm>
            <a:off x="4447766" y="4782123"/>
            <a:ext cx="990693" cy="1235419"/>
            <a:chOff x="4946253" y="3125867"/>
            <a:chExt cx="990693" cy="1235419"/>
          </a:xfrm>
        </p:grpSpPr>
        <p:sp>
          <p:nvSpPr>
            <p:cNvPr id="54" name="TextBox 53">
              <a:extLst>
                <a:ext uri="{FF2B5EF4-FFF2-40B4-BE49-F238E27FC236}">
                  <a16:creationId xmlns:a16="http://schemas.microsoft.com/office/drawing/2014/main" id="{4A7BD8DB-F784-44DC-A75D-A137B5820F05}"/>
                </a:ext>
              </a:extLst>
            </p:cNvPr>
            <p:cNvSpPr txBox="1"/>
            <p:nvPr/>
          </p:nvSpPr>
          <p:spPr>
            <a:xfrm>
              <a:off x="4946253" y="3991954"/>
              <a:ext cx="990693" cy="369332"/>
            </a:xfrm>
            <a:prstGeom prst="rect">
              <a:avLst/>
            </a:prstGeom>
            <a:noFill/>
          </p:spPr>
          <p:txBody>
            <a:bodyPr wrap="square" rtlCol="0">
              <a:spAutoFit/>
            </a:bodyPr>
            <a:lstStyle/>
            <a:p>
              <a:pPr algn="ctr"/>
              <a:r>
                <a:rPr lang="en-US" dirty="0"/>
                <a:t>Server</a:t>
              </a:r>
              <a:r>
                <a:rPr lang="en-US" baseline="-25000" dirty="0"/>
                <a:t>1</a:t>
              </a:r>
            </a:p>
          </p:txBody>
        </p:sp>
        <p:pic>
          <p:nvPicPr>
            <p:cNvPr id="73" name="图片 72">
              <a:extLst>
                <a:ext uri="{FF2B5EF4-FFF2-40B4-BE49-F238E27FC236}">
                  <a16:creationId xmlns:a16="http://schemas.microsoft.com/office/drawing/2014/main" id="{9046547E-8E6F-544E-A189-8B32C3AD9F65}"/>
                </a:ext>
              </a:extLst>
            </p:cNvPr>
            <p:cNvPicPr>
              <a:picLocks noChangeAspect="1"/>
            </p:cNvPicPr>
            <p:nvPr/>
          </p:nvPicPr>
          <p:blipFill>
            <a:blip r:embed="rId14"/>
            <a:stretch>
              <a:fillRect/>
            </a:stretch>
          </p:blipFill>
          <p:spPr>
            <a:xfrm>
              <a:off x="5175551" y="3125867"/>
              <a:ext cx="508000" cy="914400"/>
            </a:xfrm>
            <a:prstGeom prst="rect">
              <a:avLst/>
            </a:prstGeom>
          </p:spPr>
        </p:pic>
      </p:grpSp>
      <p:grpSp>
        <p:nvGrpSpPr>
          <p:cNvPr id="78" name="组合 77">
            <a:extLst>
              <a:ext uri="{FF2B5EF4-FFF2-40B4-BE49-F238E27FC236}">
                <a16:creationId xmlns:a16="http://schemas.microsoft.com/office/drawing/2014/main" id="{0FDC8326-2789-2B4D-86A8-90E9A222DE11}"/>
              </a:ext>
            </a:extLst>
          </p:cNvPr>
          <p:cNvGrpSpPr/>
          <p:nvPr/>
        </p:nvGrpSpPr>
        <p:grpSpPr>
          <a:xfrm>
            <a:off x="7098717" y="4674592"/>
            <a:ext cx="971446" cy="1228966"/>
            <a:chOff x="7098717" y="4674592"/>
            <a:chExt cx="971446" cy="1228966"/>
          </a:xfrm>
        </p:grpSpPr>
        <p:sp>
          <p:nvSpPr>
            <p:cNvPr id="48" name="TextBox 47">
              <a:extLst>
                <a:ext uri="{FF2B5EF4-FFF2-40B4-BE49-F238E27FC236}">
                  <a16:creationId xmlns:a16="http://schemas.microsoft.com/office/drawing/2014/main" id="{DCE5A431-047E-4AB0-B988-53A596B49F19}"/>
                </a:ext>
              </a:extLst>
            </p:cNvPr>
            <p:cNvSpPr txBox="1"/>
            <p:nvPr/>
          </p:nvSpPr>
          <p:spPr>
            <a:xfrm>
              <a:off x="7098717" y="5534226"/>
              <a:ext cx="971446" cy="369332"/>
            </a:xfrm>
            <a:prstGeom prst="rect">
              <a:avLst/>
            </a:prstGeom>
            <a:noFill/>
          </p:spPr>
          <p:txBody>
            <a:bodyPr wrap="square" rtlCol="0">
              <a:spAutoFit/>
            </a:bodyPr>
            <a:lstStyle/>
            <a:p>
              <a:pPr algn="ctr"/>
              <a:r>
                <a:rPr lang="en-US"/>
                <a:t>Server</a:t>
              </a:r>
              <a:r>
                <a:rPr lang="en-US" baseline="-25000"/>
                <a:t>0</a:t>
              </a:r>
            </a:p>
          </p:txBody>
        </p:sp>
        <p:pic>
          <p:nvPicPr>
            <p:cNvPr id="74" name="图片 73">
              <a:extLst>
                <a:ext uri="{FF2B5EF4-FFF2-40B4-BE49-F238E27FC236}">
                  <a16:creationId xmlns:a16="http://schemas.microsoft.com/office/drawing/2014/main" id="{1F836E45-AE8E-094E-BFC1-6EA72A040EA4}"/>
                </a:ext>
              </a:extLst>
            </p:cNvPr>
            <p:cNvPicPr>
              <a:picLocks noChangeAspect="1"/>
            </p:cNvPicPr>
            <p:nvPr/>
          </p:nvPicPr>
          <p:blipFill>
            <a:blip r:embed="rId14"/>
            <a:stretch>
              <a:fillRect/>
            </a:stretch>
          </p:blipFill>
          <p:spPr>
            <a:xfrm>
              <a:off x="7331847" y="4674592"/>
              <a:ext cx="508000" cy="914400"/>
            </a:xfrm>
            <a:prstGeom prst="rect">
              <a:avLst/>
            </a:prstGeom>
          </p:spPr>
        </p:pic>
      </p:grpSp>
      <p:grpSp>
        <p:nvGrpSpPr>
          <p:cNvPr id="79" name="组合 78">
            <a:extLst>
              <a:ext uri="{FF2B5EF4-FFF2-40B4-BE49-F238E27FC236}">
                <a16:creationId xmlns:a16="http://schemas.microsoft.com/office/drawing/2014/main" id="{65EAB377-82E6-B748-8FDD-B918F78F07A1}"/>
              </a:ext>
            </a:extLst>
          </p:cNvPr>
          <p:cNvGrpSpPr/>
          <p:nvPr/>
        </p:nvGrpSpPr>
        <p:grpSpPr>
          <a:xfrm>
            <a:off x="9120711" y="4689032"/>
            <a:ext cx="1053697" cy="1212843"/>
            <a:chOff x="9120711" y="4689032"/>
            <a:chExt cx="1053697" cy="1212843"/>
          </a:xfrm>
        </p:grpSpPr>
        <p:sp>
          <p:nvSpPr>
            <p:cNvPr id="55" name="TextBox 54">
              <a:extLst>
                <a:ext uri="{FF2B5EF4-FFF2-40B4-BE49-F238E27FC236}">
                  <a16:creationId xmlns:a16="http://schemas.microsoft.com/office/drawing/2014/main" id="{ABC81763-A735-42DF-BB82-058EC4C516A0}"/>
                </a:ext>
              </a:extLst>
            </p:cNvPr>
            <p:cNvSpPr txBox="1"/>
            <p:nvPr/>
          </p:nvSpPr>
          <p:spPr>
            <a:xfrm>
              <a:off x="9120711" y="5532543"/>
              <a:ext cx="1053697" cy="369332"/>
            </a:xfrm>
            <a:prstGeom prst="rect">
              <a:avLst/>
            </a:prstGeom>
            <a:noFill/>
          </p:spPr>
          <p:txBody>
            <a:bodyPr wrap="square" rtlCol="0">
              <a:spAutoFit/>
            </a:bodyPr>
            <a:lstStyle/>
            <a:p>
              <a:pPr algn="ctr"/>
              <a:r>
                <a:rPr lang="en-US"/>
                <a:t>Server</a:t>
              </a:r>
              <a:r>
                <a:rPr lang="en-US" baseline="-25000"/>
                <a:t>1</a:t>
              </a:r>
            </a:p>
          </p:txBody>
        </p:sp>
        <p:pic>
          <p:nvPicPr>
            <p:cNvPr id="75" name="图片 74">
              <a:extLst>
                <a:ext uri="{FF2B5EF4-FFF2-40B4-BE49-F238E27FC236}">
                  <a16:creationId xmlns:a16="http://schemas.microsoft.com/office/drawing/2014/main" id="{7C58D864-CB8D-9B45-B033-69E8DA41D2EC}"/>
                </a:ext>
              </a:extLst>
            </p:cNvPr>
            <p:cNvPicPr>
              <a:picLocks noChangeAspect="1"/>
            </p:cNvPicPr>
            <p:nvPr/>
          </p:nvPicPr>
          <p:blipFill>
            <a:blip r:embed="rId14"/>
            <a:stretch>
              <a:fillRect/>
            </a:stretch>
          </p:blipFill>
          <p:spPr>
            <a:xfrm>
              <a:off x="9420079" y="4689032"/>
              <a:ext cx="508000" cy="914400"/>
            </a:xfrm>
            <a:prstGeom prst="rect">
              <a:avLst/>
            </a:prstGeom>
          </p:spPr>
        </p:pic>
      </p:grpSp>
    </p:spTree>
    <p:extLst>
      <p:ext uri="{BB962C8B-B14F-4D97-AF65-F5344CB8AC3E}">
        <p14:creationId xmlns:p14="http://schemas.microsoft.com/office/powerpoint/2010/main" val="50755368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25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5"/>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8"/>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9"/>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42"/>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43"/>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45"/>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4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49"/>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52"/>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53"/>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62"/>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67"/>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68"/>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7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56"/>
                                        </p:tgtEl>
                                        <p:attrNameLst>
                                          <p:attrName>style.visibility</p:attrName>
                                        </p:attrNameLst>
                                      </p:cBhvr>
                                      <p:to>
                                        <p:strVal val="visible"/>
                                      </p:to>
                                    </p:set>
                                    <p:animEffect transition="in" filter="wipe(down)">
                                      <p:cBhvr>
                                        <p:cTn id="52" dur="250"/>
                                        <p:tgtEl>
                                          <p:spTgt spid="56"/>
                                        </p:tgtEl>
                                      </p:cBhvr>
                                    </p:animEffect>
                                  </p:childTnLst>
                                </p:cTn>
                              </p:par>
                            </p:childTnLst>
                          </p:cTn>
                        </p:par>
                        <p:par>
                          <p:cTn id="53" fill="hold">
                            <p:stCondLst>
                              <p:cond delay="250"/>
                            </p:stCondLst>
                            <p:childTnLst>
                              <p:par>
                                <p:cTn id="54" presetID="22" presetClass="entr" presetSubtype="4" fill="hold" nodeType="afterEffect">
                                  <p:stCondLst>
                                    <p:cond delay="0"/>
                                  </p:stCondLst>
                                  <p:childTnLst>
                                    <p:set>
                                      <p:cBhvr>
                                        <p:cTn id="55" dur="1" fill="hold">
                                          <p:stCondLst>
                                            <p:cond delay="0"/>
                                          </p:stCondLst>
                                        </p:cTn>
                                        <p:tgtEl>
                                          <p:spTgt spid="59"/>
                                        </p:tgtEl>
                                        <p:attrNameLst>
                                          <p:attrName>style.visibility</p:attrName>
                                        </p:attrNameLst>
                                      </p:cBhvr>
                                      <p:to>
                                        <p:strVal val="visible"/>
                                      </p:to>
                                    </p:set>
                                    <p:animEffect transition="in" filter="wipe(down)">
                                      <p:cBhvr>
                                        <p:cTn id="56" dur="250"/>
                                        <p:tgtEl>
                                          <p:spTgt spid="59"/>
                                        </p:tgtEl>
                                      </p:cBhvr>
                                    </p:animEffect>
                                  </p:childTnLst>
                                </p:cTn>
                              </p:par>
                            </p:childTnLst>
                          </p:cTn>
                        </p:par>
                        <p:par>
                          <p:cTn id="57" fill="hold">
                            <p:stCondLst>
                              <p:cond delay="500"/>
                            </p:stCondLst>
                            <p:childTnLst>
                              <p:par>
                                <p:cTn id="58" presetID="22" presetClass="entr" presetSubtype="8" fill="hold" nodeType="afterEffect">
                                  <p:stCondLst>
                                    <p:cond delay="0"/>
                                  </p:stCondLst>
                                  <p:childTnLst>
                                    <p:set>
                                      <p:cBhvr>
                                        <p:cTn id="59" dur="1" fill="hold">
                                          <p:stCondLst>
                                            <p:cond delay="0"/>
                                          </p:stCondLst>
                                        </p:cTn>
                                        <p:tgtEl>
                                          <p:spTgt spid="69"/>
                                        </p:tgtEl>
                                        <p:attrNameLst>
                                          <p:attrName>style.visibility</p:attrName>
                                        </p:attrNameLst>
                                      </p:cBhvr>
                                      <p:to>
                                        <p:strVal val="visible"/>
                                      </p:to>
                                    </p:set>
                                    <p:animEffect transition="in" filter="wipe(left)">
                                      <p:cBhvr>
                                        <p:cTn id="60" dur="25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44" grpId="0"/>
      <p:bldP spid="45" grpId="0"/>
      <p:bldP spid="46" grpId="0"/>
      <p:bldP spid="52" grpId="0" animBg="1"/>
      <p:bldP spid="53" grpId="0"/>
      <p:bldP spid="67" grpId="0" animBg="1"/>
      <p:bldP spid="68" grpId="0" animBg="1"/>
      <p:bldP spid="7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标题 1">
            <a:extLst>
              <a:ext uri="{FF2B5EF4-FFF2-40B4-BE49-F238E27FC236}">
                <a16:creationId xmlns:a16="http://schemas.microsoft.com/office/drawing/2014/main" id="{9DD80C7C-72A7-DE4F-8F10-2629CE5096D0}"/>
              </a:ext>
            </a:extLst>
          </p:cNvPr>
          <p:cNvSpPr>
            <a:spLocks noGrp="1"/>
          </p:cNvSpPr>
          <p:nvPr>
            <p:ph type="title"/>
          </p:nvPr>
        </p:nvSpPr>
        <p:spPr/>
        <p:txBody>
          <a:bodyPr/>
          <a:lstStyle/>
          <a:p>
            <a:r>
              <a:rPr lang="zh-CN" altLang="en-US" dirty="0"/>
              <a:t>分布式训练系统</a:t>
            </a:r>
          </a:p>
        </p:txBody>
      </p:sp>
      <p:sp>
        <p:nvSpPr>
          <p:cNvPr id="3" name="Text Placeholder 2">
            <a:extLst>
              <a:ext uri="{FF2B5EF4-FFF2-40B4-BE49-F238E27FC236}">
                <a16:creationId xmlns:a16="http://schemas.microsoft.com/office/drawing/2014/main" id="{C9187C7B-98BC-455C-A54F-2D0BECF427DD}"/>
              </a:ext>
            </a:extLst>
          </p:cNvPr>
          <p:cNvSpPr>
            <a:spLocks noGrp="1"/>
          </p:cNvSpPr>
          <p:nvPr>
            <p:ph sz="half" idx="1"/>
          </p:nvPr>
        </p:nvSpPr>
        <p:spPr/>
        <p:txBody>
          <a:bodyPr/>
          <a:lstStyle/>
          <a:p>
            <a:r>
              <a:rPr lang="zh-CN" altLang="en-US" dirty="0"/>
              <a:t>计算图跨节点同步数据（权重</a:t>
            </a:r>
            <a:r>
              <a:rPr lang="en-US" altLang="zh-CN" dirty="0"/>
              <a:t>weights</a:t>
            </a:r>
            <a:r>
              <a:rPr lang="zh-CN" altLang="en-US" dirty="0"/>
              <a:t>）信息</a:t>
            </a:r>
            <a:endParaRPr 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5D4C7B6-7F38-4084-8F2F-2BE0F2C0D971}"/>
                  </a:ext>
                </a:extLst>
              </p:cNvPr>
              <p:cNvSpPr txBox="1"/>
              <p:nvPr/>
            </p:nvSpPr>
            <p:spPr>
              <a:xfrm>
                <a:off x="2062846" y="4021631"/>
                <a:ext cx="2132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oMath>
                  </m:oMathPara>
                </a14:m>
                <a:endParaRPr lang="en-US" b="1"/>
              </a:p>
            </p:txBody>
          </p:sp>
        </mc:Choice>
        <mc:Fallback xmlns="">
          <p:sp>
            <p:nvSpPr>
              <p:cNvPr id="34" name="TextBox 33">
                <a:extLst>
                  <a:ext uri="{FF2B5EF4-FFF2-40B4-BE49-F238E27FC236}">
                    <a16:creationId xmlns:a16="http://schemas.microsoft.com/office/drawing/2014/main" id="{45D4C7B6-7F38-4084-8F2F-2BE0F2C0D971}"/>
                  </a:ext>
                </a:extLst>
              </p:cNvPr>
              <p:cNvSpPr txBox="1">
                <a:spLocks noRot="1" noChangeAspect="1" noMove="1" noResize="1" noEditPoints="1" noAdjustHandles="1" noChangeArrowheads="1" noChangeShapeType="1" noTextEdit="1"/>
              </p:cNvSpPr>
              <p:nvPr/>
            </p:nvSpPr>
            <p:spPr>
              <a:xfrm>
                <a:off x="2062846" y="4021631"/>
                <a:ext cx="213200" cy="276999"/>
              </a:xfrm>
              <a:prstGeom prst="rect">
                <a:avLst/>
              </a:prstGeom>
              <a:blipFill>
                <a:blip r:embed="rId3"/>
                <a:stretch>
                  <a:fillRect l="-16667" r="-22222" b="-45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03FDDFA-2BE3-4FF6-B772-A61CBF960A42}"/>
                  </a:ext>
                </a:extLst>
              </p:cNvPr>
              <p:cNvSpPr txBox="1"/>
              <p:nvPr/>
            </p:nvSpPr>
            <p:spPr>
              <a:xfrm>
                <a:off x="1524379" y="4021631"/>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m:oMathPara>
                </a14:m>
                <a:endParaRPr lang="en-US" b="1"/>
              </a:p>
            </p:txBody>
          </p:sp>
        </mc:Choice>
        <mc:Fallback xmlns="">
          <p:sp>
            <p:nvSpPr>
              <p:cNvPr id="35" name="TextBox 34">
                <a:extLst>
                  <a:ext uri="{FF2B5EF4-FFF2-40B4-BE49-F238E27FC236}">
                    <a16:creationId xmlns:a16="http://schemas.microsoft.com/office/drawing/2014/main" id="{F03FDDFA-2BE3-4FF6-B772-A61CBF960A42}"/>
                  </a:ext>
                </a:extLst>
              </p:cNvPr>
              <p:cNvSpPr txBox="1">
                <a:spLocks noRot="1" noChangeAspect="1" noMove="1" noResize="1" noEditPoints="1" noAdjustHandles="1" noChangeArrowheads="1" noChangeShapeType="1" noTextEdit="1"/>
              </p:cNvSpPr>
              <p:nvPr/>
            </p:nvSpPr>
            <p:spPr>
              <a:xfrm>
                <a:off x="1524379" y="4021631"/>
                <a:ext cx="391068" cy="276999"/>
              </a:xfrm>
              <a:prstGeom prst="rect">
                <a:avLst/>
              </a:prstGeom>
              <a:blipFill>
                <a:blip r:embed="rId4"/>
                <a:stretch>
                  <a:fillRect l="-12903" r="-3226" b="-18182"/>
                </a:stretch>
              </a:blipFill>
            </p:spPr>
            <p:txBody>
              <a:bodyPr/>
              <a:lstStyle/>
              <a:p>
                <a:r>
                  <a:rPr lang="zh-CN" altLang="en-US">
                    <a:noFill/>
                  </a:rPr>
                  <a:t> </a:t>
                </a:r>
              </a:p>
            </p:txBody>
          </p:sp>
        </mc:Fallback>
      </mc:AlternateContent>
      <p:cxnSp>
        <p:nvCxnSpPr>
          <p:cNvPr id="36" name="Straight Connector 35">
            <a:extLst>
              <a:ext uri="{FF2B5EF4-FFF2-40B4-BE49-F238E27FC236}">
                <a16:creationId xmlns:a16="http://schemas.microsoft.com/office/drawing/2014/main" id="{EEBD95BC-861C-4362-BA64-27B86E3E0066}"/>
              </a:ext>
            </a:extLst>
          </p:cNvPr>
          <p:cNvCxnSpPr>
            <a:stCxn id="35" idx="0"/>
            <a:endCxn id="51" idx="3"/>
          </p:cNvCxnSpPr>
          <p:nvPr/>
        </p:nvCxnSpPr>
        <p:spPr>
          <a:xfrm flipV="1">
            <a:off x="1719913" y="3910012"/>
            <a:ext cx="101910"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22E8504-41E0-4B80-948C-9E0B3D7A3E77}"/>
              </a:ext>
            </a:extLst>
          </p:cNvPr>
          <p:cNvCxnSpPr>
            <a:stCxn id="34" idx="0"/>
            <a:endCxn id="51" idx="5"/>
          </p:cNvCxnSpPr>
          <p:nvPr/>
        </p:nvCxnSpPr>
        <p:spPr>
          <a:xfrm flipH="1" flipV="1">
            <a:off x="2055600" y="3910012"/>
            <a:ext cx="113846"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8726EE5-2BB4-4706-8B56-CB4B51B7FF27}"/>
              </a:ext>
            </a:extLst>
          </p:cNvPr>
          <p:cNvCxnSpPr>
            <a:stCxn id="51" idx="1"/>
            <a:endCxn id="52" idx="4"/>
          </p:cNvCxnSpPr>
          <p:nvPr/>
        </p:nvCxnSpPr>
        <p:spPr>
          <a:xfrm flipH="1" flipV="1">
            <a:off x="1644187" y="3466356"/>
            <a:ext cx="177636" cy="219881"/>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7A5C20C6-8EC2-4F11-BEC3-EDA765A6A07A}"/>
              </a:ext>
            </a:extLst>
          </p:cNvPr>
          <p:cNvGrpSpPr/>
          <p:nvPr/>
        </p:nvGrpSpPr>
        <p:grpSpPr>
          <a:xfrm>
            <a:off x="3861980" y="3061122"/>
            <a:ext cx="476733" cy="461665"/>
            <a:chOff x="2261112" y="2377058"/>
            <a:chExt cx="476733" cy="461665"/>
          </a:xfrm>
        </p:grpSpPr>
        <p:sp>
          <p:nvSpPr>
            <p:cNvPr id="40" name="TextBox 39">
              <a:extLst>
                <a:ext uri="{FF2B5EF4-FFF2-40B4-BE49-F238E27FC236}">
                  <a16:creationId xmlns:a16="http://schemas.microsoft.com/office/drawing/2014/main" id="{026B791D-B98F-4A26-8864-227C58B1091E}"/>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41" name="Oval 40">
              <a:extLst>
                <a:ext uri="{FF2B5EF4-FFF2-40B4-BE49-F238E27FC236}">
                  <a16:creationId xmlns:a16="http://schemas.microsoft.com/office/drawing/2014/main" id="{47A33827-ECB5-4BE1-962D-604CD00FBDD4}"/>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2" name="Straight Connector 41">
            <a:extLst>
              <a:ext uri="{FF2B5EF4-FFF2-40B4-BE49-F238E27FC236}">
                <a16:creationId xmlns:a16="http://schemas.microsoft.com/office/drawing/2014/main" id="{A043398B-6BA0-4EA9-A3AE-5FB5F16B5ACC}"/>
              </a:ext>
            </a:extLst>
          </p:cNvPr>
          <p:cNvCxnSpPr>
            <a:endCxn id="52" idx="0"/>
          </p:cNvCxnSpPr>
          <p:nvPr/>
        </p:nvCxnSpPr>
        <p:spPr>
          <a:xfrm flipH="1">
            <a:off x="1644187" y="2902475"/>
            <a:ext cx="223526" cy="247415"/>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EE563CB-284C-4FB2-95DB-ECC93360BA13}"/>
              </a:ext>
            </a:extLst>
          </p:cNvPr>
          <p:cNvCxnSpPr>
            <a:stCxn id="44" idx="0"/>
            <a:endCxn id="41" idx="5"/>
          </p:cNvCxnSpPr>
          <p:nvPr/>
        </p:nvCxnSpPr>
        <p:spPr>
          <a:xfrm flipH="1" flipV="1">
            <a:off x="4212870" y="3349481"/>
            <a:ext cx="203866" cy="274028"/>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26CFA3A-8428-4A7E-A1A1-3B918549F742}"/>
                  </a:ext>
                </a:extLst>
              </p:cNvPr>
              <p:cNvSpPr txBox="1"/>
              <p:nvPr/>
            </p:nvSpPr>
            <p:spPr>
              <a:xfrm>
                <a:off x="4221202" y="3623510"/>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𝟐</m:t>
                          </m:r>
                        </m:sub>
                      </m:sSub>
                    </m:oMath>
                  </m:oMathPara>
                </a14:m>
                <a:endParaRPr lang="en-US" b="1"/>
              </a:p>
            </p:txBody>
          </p:sp>
        </mc:Choice>
        <mc:Fallback xmlns="">
          <p:sp>
            <p:nvSpPr>
              <p:cNvPr id="44" name="TextBox 43">
                <a:extLst>
                  <a:ext uri="{FF2B5EF4-FFF2-40B4-BE49-F238E27FC236}">
                    <a16:creationId xmlns:a16="http://schemas.microsoft.com/office/drawing/2014/main" id="{326CFA3A-8428-4A7E-A1A1-3B918549F742}"/>
                  </a:ext>
                </a:extLst>
              </p:cNvPr>
              <p:cNvSpPr txBox="1">
                <a:spLocks noRot="1" noChangeAspect="1" noMove="1" noResize="1" noEditPoints="1" noAdjustHandles="1" noChangeArrowheads="1" noChangeShapeType="1" noTextEdit="1"/>
              </p:cNvSpPr>
              <p:nvPr/>
            </p:nvSpPr>
            <p:spPr>
              <a:xfrm>
                <a:off x="4221202" y="3623510"/>
                <a:ext cx="391068" cy="276999"/>
              </a:xfrm>
              <a:prstGeom prst="rect">
                <a:avLst/>
              </a:prstGeom>
              <a:blipFill>
                <a:blip r:embed="rId5"/>
                <a:stretch>
                  <a:fillRect l="-9375" r="-3125" b="-13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553A234-1D63-464A-94FD-80003EF0E46D}"/>
                  </a:ext>
                </a:extLst>
              </p:cNvPr>
              <p:cNvSpPr txBox="1"/>
              <p:nvPr/>
            </p:nvSpPr>
            <p:spPr>
              <a:xfrm>
                <a:off x="1446951" y="2916632"/>
                <a:ext cx="2340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𝑯</m:t>
                      </m:r>
                    </m:oMath>
                  </m:oMathPara>
                </a14:m>
                <a:endParaRPr lang="en-US" b="1"/>
              </a:p>
            </p:txBody>
          </p:sp>
        </mc:Choice>
        <mc:Fallback xmlns="">
          <p:sp>
            <p:nvSpPr>
              <p:cNvPr id="45" name="TextBox 44">
                <a:extLst>
                  <a:ext uri="{FF2B5EF4-FFF2-40B4-BE49-F238E27FC236}">
                    <a16:creationId xmlns:a16="http://schemas.microsoft.com/office/drawing/2014/main" id="{8553A234-1D63-464A-94FD-80003EF0E46D}"/>
                  </a:ext>
                </a:extLst>
              </p:cNvPr>
              <p:cNvSpPr txBox="1">
                <a:spLocks noRot="1" noChangeAspect="1" noMove="1" noResize="1" noEditPoints="1" noAdjustHandles="1" noChangeArrowheads="1" noChangeShapeType="1" noTextEdit="1"/>
              </p:cNvSpPr>
              <p:nvPr/>
            </p:nvSpPr>
            <p:spPr>
              <a:xfrm>
                <a:off x="1446951" y="2916632"/>
                <a:ext cx="234038" cy="276999"/>
              </a:xfrm>
              <a:prstGeom prst="rect">
                <a:avLst/>
              </a:prstGeom>
              <a:blipFill>
                <a:blip r:embed="rId6"/>
                <a:stretch>
                  <a:fillRect l="-21053" r="-21053" b="-45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143F0BC-A180-47F4-A46D-FC27F9699057}"/>
                  </a:ext>
                </a:extLst>
              </p:cNvPr>
              <p:cNvSpPr txBox="1"/>
              <p:nvPr/>
            </p:nvSpPr>
            <p:spPr>
              <a:xfrm>
                <a:off x="3886809" y="2830840"/>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oMath>
                  </m:oMathPara>
                </a14:m>
                <a:endParaRPr lang="en-US" b="1"/>
              </a:p>
            </p:txBody>
          </p:sp>
        </mc:Choice>
        <mc:Fallback xmlns="">
          <p:sp>
            <p:nvSpPr>
              <p:cNvPr id="46" name="TextBox 45">
                <a:extLst>
                  <a:ext uri="{FF2B5EF4-FFF2-40B4-BE49-F238E27FC236}">
                    <a16:creationId xmlns:a16="http://schemas.microsoft.com/office/drawing/2014/main" id="{3143F0BC-A180-47F4-A46D-FC27F9699057}"/>
                  </a:ext>
                </a:extLst>
              </p:cNvPr>
              <p:cNvSpPr txBox="1">
                <a:spLocks noRot="1" noChangeAspect="1" noMove="1" noResize="1" noEditPoints="1" noAdjustHandles="1" noChangeArrowheads="1" noChangeShapeType="1" noTextEdit="1"/>
              </p:cNvSpPr>
              <p:nvPr/>
            </p:nvSpPr>
            <p:spPr>
              <a:xfrm>
                <a:off x="3886809" y="2830840"/>
                <a:ext cx="198772" cy="276999"/>
              </a:xfrm>
              <a:prstGeom prst="rect">
                <a:avLst/>
              </a:prstGeom>
              <a:blipFill>
                <a:blip r:embed="rId7"/>
                <a:stretch>
                  <a:fillRect l="-23529" r="-17647" b="-4348"/>
                </a:stretch>
              </a:blipFill>
            </p:spPr>
            <p:txBody>
              <a:bodyPr/>
              <a:lstStyle/>
              <a:p>
                <a:r>
                  <a:rPr lang="zh-CN" altLang="en-US">
                    <a:noFill/>
                  </a:rPr>
                  <a:t> </a:t>
                </a:r>
              </a:p>
            </p:txBody>
          </p:sp>
        </mc:Fallback>
      </mc:AlternateContent>
      <p:cxnSp>
        <p:nvCxnSpPr>
          <p:cNvPr id="47" name="Straight Connector 46">
            <a:extLst>
              <a:ext uri="{FF2B5EF4-FFF2-40B4-BE49-F238E27FC236}">
                <a16:creationId xmlns:a16="http://schemas.microsoft.com/office/drawing/2014/main" id="{A1F44188-CD92-4A98-AD06-C25201CEB6AD}"/>
              </a:ext>
            </a:extLst>
          </p:cNvPr>
          <p:cNvCxnSpPr>
            <a:endCxn id="41" idx="0"/>
          </p:cNvCxnSpPr>
          <p:nvPr/>
        </p:nvCxnSpPr>
        <p:spPr>
          <a:xfrm flipH="1">
            <a:off x="4095983" y="2775106"/>
            <a:ext cx="4363" cy="304254"/>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39284D24-2172-4915-8540-DABA87CD25D0}"/>
              </a:ext>
            </a:extLst>
          </p:cNvPr>
          <p:cNvGrpSpPr/>
          <p:nvPr/>
        </p:nvGrpSpPr>
        <p:grpSpPr>
          <a:xfrm>
            <a:off x="1704710" y="3621653"/>
            <a:ext cx="476733" cy="461665"/>
            <a:chOff x="2261112" y="2377058"/>
            <a:chExt cx="476733" cy="461665"/>
          </a:xfrm>
        </p:grpSpPr>
        <p:sp>
          <p:nvSpPr>
            <p:cNvPr id="50" name="TextBox 49">
              <a:extLst>
                <a:ext uri="{FF2B5EF4-FFF2-40B4-BE49-F238E27FC236}">
                  <a16:creationId xmlns:a16="http://schemas.microsoft.com/office/drawing/2014/main" id="{88A0AA4C-2F57-4F8D-9440-E32102B2516D}"/>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51" name="Oval 50">
              <a:extLst>
                <a:ext uri="{FF2B5EF4-FFF2-40B4-BE49-F238E27FC236}">
                  <a16:creationId xmlns:a16="http://schemas.microsoft.com/office/drawing/2014/main" id="{D20DB5EA-626B-4E43-8C96-7255C87F9479}"/>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Oval 51">
            <a:extLst>
              <a:ext uri="{FF2B5EF4-FFF2-40B4-BE49-F238E27FC236}">
                <a16:creationId xmlns:a16="http://schemas.microsoft.com/office/drawing/2014/main" id="{2E50019F-065F-4B7B-A190-3C6780A6148B}"/>
              </a:ext>
            </a:extLst>
          </p:cNvPr>
          <p:cNvSpPr/>
          <p:nvPr/>
        </p:nvSpPr>
        <p:spPr>
          <a:xfrm>
            <a:off x="1478882" y="3149889"/>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BA5B963-4D0F-4C08-807B-898FD304959B}"/>
                  </a:ext>
                </a:extLst>
              </p:cNvPr>
              <p:cNvSpPr txBox="1"/>
              <p:nvPr/>
            </p:nvSpPr>
            <p:spPr>
              <a:xfrm>
                <a:off x="1559834" y="3166687"/>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𝝈</m:t>
                      </m:r>
                    </m:oMath>
                  </m:oMathPara>
                </a14:m>
                <a:endParaRPr lang="en-US" b="1"/>
              </a:p>
            </p:txBody>
          </p:sp>
        </mc:Choice>
        <mc:Fallback xmlns="">
          <p:sp>
            <p:nvSpPr>
              <p:cNvPr id="53" name="TextBox 52">
                <a:extLst>
                  <a:ext uri="{FF2B5EF4-FFF2-40B4-BE49-F238E27FC236}">
                    <a16:creationId xmlns:a16="http://schemas.microsoft.com/office/drawing/2014/main" id="{4BA5B963-4D0F-4C08-807B-898FD304959B}"/>
                  </a:ext>
                </a:extLst>
              </p:cNvPr>
              <p:cNvSpPr txBox="1">
                <a:spLocks noRot="1" noChangeAspect="1" noMove="1" noResize="1" noEditPoints="1" noAdjustHandles="1" noChangeArrowheads="1" noChangeShapeType="1" noTextEdit="1"/>
              </p:cNvSpPr>
              <p:nvPr/>
            </p:nvSpPr>
            <p:spPr>
              <a:xfrm>
                <a:off x="1559834" y="3166687"/>
                <a:ext cx="198772" cy="276999"/>
              </a:xfrm>
              <a:prstGeom prst="rect">
                <a:avLst/>
              </a:prstGeom>
              <a:blipFill>
                <a:blip r:embed="rId8"/>
                <a:stretch>
                  <a:fillRect l="-12500" r="-18750"/>
                </a:stretch>
              </a:blipFill>
            </p:spPr>
            <p:txBody>
              <a:bodyPr/>
              <a:lstStyle/>
              <a:p>
                <a:r>
                  <a:rPr lang="zh-CN" altLang="en-US">
                    <a:noFill/>
                  </a:rPr>
                  <a:t> </a:t>
                </a:r>
              </a:p>
            </p:txBody>
          </p:sp>
        </mc:Fallback>
      </mc:AlternateContent>
      <p:grpSp>
        <p:nvGrpSpPr>
          <p:cNvPr id="56" name="Group 55">
            <a:extLst>
              <a:ext uri="{FF2B5EF4-FFF2-40B4-BE49-F238E27FC236}">
                <a16:creationId xmlns:a16="http://schemas.microsoft.com/office/drawing/2014/main" id="{E3AACA03-BD7F-46C7-BB7E-96290E446CC2}"/>
              </a:ext>
            </a:extLst>
          </p:cNvPr>
          <p:cNvGrpSpPr/>
          <p:nvPr/>
        </p:nvGrpSpPr>
        <p:grpSpPr>
          <a:xfrm>
            <a:off x="1773007" y="2621311"/>
            <a:ext cx="634581" cy="338554"/>
            <a:chOff x="7244369" y="3385977"/>
            <a:chExt cx="634581" cy="338554"/>
          </a:xfrm>
        </p:grpSpPr>
        <p:sp>
          <p:nvSpPr>
            <p:cNvPr id="57" name="Oval 56">
              <a:extLst>
                <a:ext uri="{FF2B5EF4-FFF2-40B4-BE49-F238E27FC236}">
                  <a16:creationId xmlns:a16="http://schemas.microsoft.com/office/drawing/2014/main" id="{F82230EA-4CAC-4337-9338-7458E70A4DBE}"/>
                </a:ext>
              </a:extLst>
            </p:cNvPr>
            <p:cNvSpPr/>
            <p:nvPr/>
          </p:nvSpPr>
          <p:spPr>
            <a:xfrm>
              <a:off x="7253822" y="3397019"/>
              <a:ext cx="582142" cy="316466"/>
            </a:xfrm>
            <a:prstGeom prst="roundRect">
              <a:avLst/>
            </a:prstGeom>
            <a:solidFill>
              <a:schemeClr val="tx2">
                <a:lumMod val="20000"/>
                <a:lumOff val="8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E8EEEF5-1752-43B9-A18F-2B7683F971DC}"/>
                </a:ext>
              </a:extLst>
            </p:cNvPr>
            <p:cNvSpPr txBox="1"/>
            <p:nvPr/>
          </p:nvSpPr>
          <p:spPr>
            <a:xfrm>
              <a:off x="7244369" y="3385977"/>
              <a:ext cx="634581" cy="338554"/>
            </a:xfrm>
            <a:prstGeom prst="rect">
              <a:avLst/>
            </a:prstGeom>
            <a:noFill/>
          </p:spPr>
          <p:txBody>
            <a:bodyPr wrap="square" rtlCol="0">
              <a:spAutoFit/>
            </a:bodyPr>
            <a:lstStyle/>
            <a:p>
              <a:r>
                <a:rPr lang="en-US" sz="1600" dirty="0"/>
                <a:t>ops</a:t>
              </a:r>
            </a:p>
          </p:txBody>
        </p:sp>
      </p:grpSp>
      <p:grpSp>
        <p:nvGrpSpPr>
          <p:cNvPr id="59" name="Group 58">
            <a:extLst>
              <a:ext uri="{FF2B5EF4-FFF2-40B4-BE49-F238E27FC236}">
                <a16:creationId xmlns:a16="http://schemas.microsoft.com/office/drawing/2014/main" id="{534A86E9-B43B-479F-90B0-B4F03CD09156}"/>
              </a:ext>
            </a:extLst>
          </p:cNvPr>
          <p:cNvGrpSpPr/>
          <p:nvPr/>
        </p:nvGrpSpPr>
        <p:grpSpPr>
          <a:xfrm>
            <a:off x="3379557" y="3565571"/>
            <a:ext cx="733573" cy="338554"/>
            <a:chOff x="8774486" y="4387239"/>
            <a:chExt cx="733573" cy="338554"/>
          </a:xfrm>
        </p:grpSpPr>
        <p:sp>
          <p:nvSpPr>
            <p:cNvPr id="60" name="Oval 59">
              <a:extLst>
                <a:ext uri="{FF2B5EF4-FFF2-40B4-BE49-F238E27FC236}">
                  <a16:creationId xmlns:a16="http://schemas.microsoft.com/office/drawing/2014/main" id="{5CEB303D-84B9-4E1B-968F-83F8A5F10C93}"/>
                </a:ext>
              </a:extLst>
            </p:cNvPr>
            <p:cNvSpPr/>
            <p:nvPr/>
          </p:nvSpPr>
          <p:spPr>
            <a:xfrm>
              <a:off x="8842713" y="4403292"/>
              <a:ext cx="582142" cy="316466"/>
            </a:xfrm>
            <a:prstGeom prst="roundRect">
              <a:avLst/>
            </a:prstGeom>
            <a:solidFill>
              <a:schemeClr val="tx2">
                <a:lumMod val="20000"/>
                <a:lumOff val="8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10B94DB2-6663-4F14-B0E0-E7CC71A80C30}"/>
                </a:ext>
              </a:extLst>
            </p:cNvPr>
            <p:cNvSpPr txBox="1"/>
            <p:nvPr/>
          </p:nvSpPr>
          <p:spPr>
            <a:xfrm>
              <a:off x="8774486" y="4387239"/>
              <a:ext cx="733573" cy="338554"/>
            </a:xfrm>
            <a:prstGeom prst="rect">
              <a:avLst/>
            </a:prstGeom>
            <a:noFill/>
          </p:spPr>
          <p:txBody>
            <a:bodyPr wrap="square" rtlCol="0">
              <a:spAutoFit/>
            </a:bodyPr>
            <a:lstStyle/>
            <a:p>
              <a:pPr algn="ctr"/>
              <a:r>
                <a:rPr lang="en-US" altLang="zh-CN" sz="1600" dirty="0"/>
                <a:t>ops</a:t>
              </a:r>
              <a:endParaRPr lang="en-US" sz="1600" dirty="0"/>
            </a:p>
          </p:txBody>
        </p:sp>
      </p:grpSp>
      <p:cxnSp>
        <p:nvCxnSpPr>
          <p:cNvPr id="62" name="Straight Connector 61">
            <a:extLst>
              <a:ext uri="{FF2B5EF4-FFF2-40B4-BE49-F238E27FC236}">
                <a16:creationId xmlns:a16="http://schemas.microsoft.com/office/drawing/2014/main" id="{935533FC-C901-484C-BF18-F40D3237EF67}"/>
              </a:ext>
            </a:extLst>
          </p:cNvPr>
          <p:cNvCxnSpPr>
            <a:endCxn id="41" idx="3"/>
          </p:cNvCxnSpPr>
          <p:nvPr/>
        </p:nvCxnSpPr>
        <p:spPr>
          <a:xfrm flipV="1">
            <a:off x="3738855" y="3349482"/>
            <a:ext cx="240239" cy="232143"/>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Rounded Corners 66">
            <a:extLst>
              <a:ext uri="{FF2B5EF4-FFF2-40B4-BE49-F238E27FC236}">
                <a16:creationId xmlns:a16="http://schemas.microsoft.com/office/drawing/2014/main" id="{9BAD5479-1BCD-405B-9D13-D0D8CACBF71D}"/>
              </a:ext>
            </a:extLst>
          </p:cNvPr>
          <p:cNvSpPr/>
          <p:nvPr/>
        </p:nvSpPr>
        <p:spPr>
          <a:xfrm>
            <a:off x="1314248" y="2462449"/>
            <a:ext cx="1232713" cy="1946560"/>
          </a:xfrm>
          <a:prstGeom prst="roundRect">
            <a:avLst/>
          </a:prstGeom>
          <a:noFill/>
          <a:ln w="25400">
            <a:solidFill>
              <a:schemeClr val="tx1"/>
            </a:solidFill>
            <a:prstDash val="sysDash"/>
            <a:extLst>
              <a:ext uri="{C807C97D-BFC1-408E-A445-0C87EB9F89A2}">
                <ask:lineSketchStyleProps xmlns:ask="http://schemas.microsoft.com/office/drawing/2018/sketchyshapes" sd="4057322111">
                  <a:custGeom>
                    <a:avLst/>
                    <a:gdLst>
                      <a:gd name="connsiteX0" fmla="*/ 0 w 1232713"/>
                      <a:gd name="connsiteY0" fmla="*/ 205456 h 1946560"/>
                      <a:gd name="connsiteX1" fmla="*/ 205456 w 1232713"/>
                      <a:gd name="connsiteY1" fmla="*/ 0 h 1946560"/>
                      <a:gd name="connsiteX2" fmla="*/ 632793 w 1232713"/>
                      <a:gd name="connsiteY2" fmla="*/ 0 h 1946560"/>
                      <a:gd name="connsiteX3" fmla="*/ 1027257 w 1232713"/>
                      <a:gd name="connsiteY3" fmla="*/ 0 h 1946560"/>
                      <a:gd name="connsiteX4" fmla="*/ 1232713 w 1232713"/>
                      <a:gd name="connsiteY4" fmla="*/ 205456 h 1946560"/>
                      <a:gd name="connsiteX5" fmla="*/ 1232713 w 1232713"/>
                      <a:gd name="connsiteY5" fmla="*/ 701982 h 1946560"/>
                      <a:gd name="connsiteX6" fmla="*/ 1232713 w 1232713"/>
                      <a:gd name="connsiteY6" fmla="*/ 1244578 h 1946560"/>
                      <a:gd name="connsiteX7" fmla="*/ 1232713 w 1232713"/>
                      <a:gd name="connsiteY7" fmla="*/ 1741104 h 1946560"/>
                      <a:gd name="connsiteX8" fmla="*/ 1027257 w 1232713"/>
                      <a:gd name="connsiteY8" fmla="*/ 1946560 h 1946560"/>
                      <a:gd name="connsiteX9" fmla="*/ 632793 w 1232713"/>
                      <a:gd name="connsiteY9" fmla="*/ 1946560 h 1946560"/>
                      <a:gd name="connsiteX10" fmla="*/ 205456 w 1232713"/>
                      <a:gd name="connsiteY10" fmla="*/ 1946560 h 1946560"/>
                      <a:gd name="connsiteX11" fmla="*/ 0 w 1232713"/>
                      <a:gd name="connsiteY11" fmla="*/ 1741104 h 1946560"/>
                      <a:gd name="connsiteX12" fmla="*/ 0 w 1232713"/>
                      <a:gd name="connsiteY12" fmla="*/ 1198508 h 1946560"/>
                      <a:gd name="connsiteX13" fmla="*/ 0 w 1232713"/>
                      <a:gd name="connsiteY13" fmla="*/ 732695 h 1946560"/>
                      <a:gd name="connsiteX14" fmla="*/ 0 w 1232713"/>
                      <a:gd name="connsiteY14" fmla="*/ 205456 h 194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2713" h="1946560" extrusionOk="0">
                        <a:moveTo>
                          <a:pt x="0" y="205456"/>
                        </a:moveTo>
                        <a:cubicBezTo>
                          <a:pt x="16141" y="113090"/>
                          <a:pt x="85250" y="-10656"/>
                          <a:pt x="205456" y="0"/>
                        </a:cubicBezTo>
                        <a:cubicBezTo>
                          <a:pt x="353320" y="20382"/>
                          <a:pt x="505295" y="2364"/>
                          <a:pt x="632793" y="0"/>
                        </a:cubicBezTo>
                        <a:cubicBezTo>
                          <a:pt x="760291" y="-2364"/>
                          <a:pt x="886912" y="11095"/>
                          <a:pt x="1027257" y="0"/>
                        </a:cubicBezTo>
                        <a:cubicBezTo>
                          <a:pt x="1135711" y="1655"/>
                          <a:pt x="1234355" y="104321"/>
                          <a:pt x="1232713" y="205456"/>
                        </a:cubicBezTo>
                        <a:cubicBezTo>
                          <a:pt x="1213512" y="332216"/>
                          <a:pt x="1239062" y="508321"/>
                          <a:pt x="1232713" y="701982"/>
                        </a:cubicBezTo>
                        <a:cubicBezTo>
                          <a:pt x="1226364" y="895643"/>
                          <a:pt x="1242055" y="1038479"/>
                          <a:pt x="1232713" y="1244578"/>
                        </a:cubicBezTo>
                        <a:cubicBezTo>
                          <a:pt x="1223371" y="1450677"/>
                          <a:pt x="1223502" y="1509289"/>
                          <a:pt x="1232713" y="1741104"/>
                        </a:cubicBezTo>
                        <a:cubicBezTo>
                          <a:pt x="1214354" y="1839110"/>
                          <a:pt x="1140526" y="1943271"/>
                          <a:pt x="1027257" y="1946560"/>
                        </a:cubicBezTo>
                        <a:cubicBezTo>
                          <a:pt x="929887" y="1943512"/>
                          <a:pt x="746542" y="1952348"/>
                          <a:pt x="632793" y="1946560"/>
                        </a:cubicBezTo>
                        <a:cubicBezTo>
                          <a:pt x="519044" y="1940772"/>
                          <a:pt x="309133" y="1953662"/>
                          <a:pt x="205456" y="1946560"/>
                        </a:cubicBezTo>
                        <a:cubicBezTo>
                          <a:pt x="72250" y="1947936"/>
                          <a:pt x="-6598" y="1855664"/>
                          <a:pt x="0" y="1741104"/>
                        </a:cubicBezTo>
                        <a:cubicBezTo>
                          <a:pt x="-7080" y="1553803"/>
                          <a:pt x="2017" y="1438591"/>
                          <a:pt x="0" y="1198508"/>
                        </a:cubicBezTo>
                        <a:cubicBezTo>
                          <a:pt x="-2017" y="958425"/>
                          <a:pt x="-15354" y="848972"/>
                          <a:pt x="0" y="732695"/>
                        </a:cubicBezTo>
                        <a:cubicBezTo>
                          <a:pt x="15354" y="616418"/>
                          <a:pt x="-18861" y="355386"/>
                          <a:pt x="0" y="205456"/>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Rounded Corners 67">
            <a:extLst>
              <a:ext uri="{FF2B5EF4-FFF2-40B4-BE49-F238E27FC236}">
                <a16:creationId xmlns:a16="http://schemas.microsoft.com/office/drawing/2014/main" id="{500F036F-CB28-45EE-93C4-871C1AF5FDF8}"/>
              </a:ext>
            </a:extLst>
          </p:cNvPr>
          <p:cNvSpPr/>
          <p:nvPr/>
        </p:nvSpPr>
        <p:spPr>
          <a:xfrm>
            <a:off x="3379557" y="2462449"/>
            <a:ext cx="1232713" cy="1948378"/>
          </a:xfrm>
          <a:prstGeom prst="roundRect">
            <a:avLst/>
          </a:prstGeom>
          <a:noFill/>
          <a:ln w="25400">
            <a:solidFill>
              <a:schemeClr val="tx1"/>
            </a:solidFill>
            <a:prstDash val="sysDash"/>
            <a:extLst>
              <a:ext uri="{C807C97D-BFC1-408E-A445-0C87EB9F89A2}">
                <ask:lineSketchStyleProps xmlns:ask="http://schemas.microsoft.com/office/drawing/2018/sketchyshapes" sd="4057322111">
                  <a:custGeom>
                    <a:avLst/>
                    <a:gdLst>
                      <a:gd name="connsiteX0" fmla="*/ 0 w 1232713"/>
                      <a:gd name="connsiteY0" fmla="*/ 205456 h 1948378"/>
                      <a:gd name="connsiteX1" fmla="*/ 205456 w 1232713"/>
                      <a:gd name="connsiteY1" fmla="*/ 0 h 1948378"/>
                      <a:gd name="connsiteX2" fmla="*/ 632793 w 1232713"/>
                      <a:gd name="connsiteY2" fmla="*/ 0 h 1948378"/>
                      <a:gd name="connsiteX3" fmla="*/ 1027257 w 1232713"/>
                      <a:gd name="connsiteY3" fmla="*/ 0 h 1948378"/>
                      <a:gd name="connsiteX4" fmla="*/ 1232713 w 1232713"/>
                      <a:gd name="connsiteY4" fmla="*/ 205456 h 1948378"/>
                      <a:gd name="connsiteX5" fmla="*/ 1232713 w 1232713"/>
                      <a:gd name="connsiteY5" fmla="*/ 702570 h 1948378"/>
                      <a:gd name="connsiteX6" fmla="*/ 1232713 w 1232713"/>
                      <a:gd name="connsiteY6" fmla="*/ 1245808 h 1948378"/>
                      <a:gd name="connsiteX7" fmla="*/ 1232713 w 1232713"/>
                      <a:gd name="connsiteY7" fmla="*/ 1742922 h 1948378"/>
                      <a:gd name="connsiteX8" fmla="*/ 1027257 w 1232713"/>
                      <a:gd name="connsiteY8" fmla="*/ 1948378 h 1948378"/>
                      <a:gd name="connsiteX9" fmla="*/ 632793 w 1232713"/>
                      <a:gd name="connsiteY9" fmla="*/ 1948378 h 1948378"/>
                      <a:gd name="connsiteX10" fmla="*/ 205456 w 1232713"/>
                      <a:gd name="connsiteY10" fmla="*/ 1948378 h 1948378"/>
                      <a:gd name="connsiteX11" fmla="*/ 0 w 1232713"/>
                      <a:gd name="connsiteY11" fmla="*/ 1742922 h 1948378"/>
                      <a:gd name="connsiteX12" fmla="*/ 0 w 1232713"/>
                      <a:gd name="connsiteY12" fmla="*/ 1199684 h 1948378"/>
                      <a:gd name="connsiteX13" fmla="*/ 0 w 1232713"/>
                      <a:gd name="connsiteY13" fmla="*/ 733319 h 1948378"/>
                      <a:gd name="connsiteX14" fmla="*/ 0 w 1232713"/>
                      <a:gd name="connsiteY14" fmla="*/ 205456 h 194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2713" h="1948378" extrusionOk="0">
                        <a:moveTo>
                          <a:pt x="0" y="205456"/>
                        </a:moveTo>
                        <a:cubicBezTo>
                          <a:pt x="16141" y="113090"/>
                          <a:pt x="85250" y="-10656"/>
                          <a:pt x="205456" y="0"/>
                        </a:cubicBezTo>
                        <a:cubicBezTo>
                          <a:pt x="353320" y="20382"/>
                          <a:pt x="505295" y="2364"/>
                          <a:pt x="632793" y="0"/>
                        </a:cubicBezTo>
                        <a:cubicBezTo>
                          <a:pt x="760291" y="-2364"/>
                          <a:pt x="886912" y="11095"/>
                          <a:pt x="1027257" y="0"/>
                        </a:cubicBezTo>
                        <a:cubicBezTo>
                          <a:pt x="1135711" y="1655"/>
                          <a:pt x="1234355" y="104321"/>
                          <a:pt x="1232713" y="205456"/>
                        </a:cubicBezTo>
                        <a:cubicBezTo>
                          <a:pt x="1220029" y="419631"/>
                          <a:pt x="1210146" y="575592"/>
                          <a:pt x="1232713" y="702570"/>
                        </a:cubicBezTo>
                        <a:cubicBezTo>
                          <a:pt x="1255280" y="829548"/>
                          <a:pt x="1206524" y="1118117"/>
                          <a:pt x="1232713" y="1245808"/>
                        </a:cubicBezTo>
                        <a:cubicBezTo>
                          <a:pt x="1258902" y="1373499"/>
                          <a:pt x="1228487" y="1626268"/>
                          <a:pt x="1232713" y="1742922"/>
                        </a:cubicBezTo>
                        <a:cubicBezTo>
                          <a:pt x="1214354" y="1840928"/>
                          <a:pt x="1140526" y="1945089"/>
                          <a:pt x="1027257" y="1948378"/>
                        </a:cubicBezTo>
                        <a:cubicBezTo>
                          <a:pt x="929887" y="1945330"/>
                          <a:pt x="746542" y="1954166"/>
                          <a:pt x="632793" y="1948378"/>
                        </a:cubicBezTo>
                        <a:cubicBezTo>
                          <a:pt x="519044" y="1942590"/>
                          <a:pt x="309133" y="1955480"/>
                          <a:pt x="205456" y="1948378"/>
                        </a:cubicBezTo>
                        <a:cubicBezTo>
                          <a:pt x="72250" y="1949754"/>
                          <a:pt x="-6598" y="1857482"/>
                          <a:pt x="0" y="1742922"/>
                        </a:cubicBezTo>
                        <a:cubicBezTo>
                          <a:pt x="-2546" y="1605547"/>
                          <a:pt x="1207" y="1347816"/>
                          <a:pt x="0" y="1199684"/>
                        </a:cubicBezTo>
                        <a:cubicBezTo>
                          <a:pt x="-1207" y="1051552"/>
                          <a:pt x="-3760" y="843980"/>
                          <a:pt x="0" y="733319"/>
                        </a:cubicBezTo>
                        <a:cubicBezTo>
                          <a:pt x="3760" y="622659"/>
                          <a:pt x="-608" y="361869"/>
                          <a:pt x="0" y="205456"/>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E025980D-993A-424D-9D59-15BB6BBB06D2}"/>
              </a:ext>
            </a:extLst>
          </p:cNvPr>
          <p:cNvCxnSpPr>
            <a:cxnSpLocks/>
            <a:stCxn id="58" idx="3"/>
            <a:endCxn id="61" idx="1"/>
          </p:cNvCxnSpPr>
          <p:nvPr/>
        </p:nvCxnSpPr>
        <p:spPr>
          <a:xfrm>
            <a:off x="2407588" y="2790588"/>
            <a:ext cx="971969" cy="944260"/>
          </a:xfrm>
          <a:prstGeom prst="straightConnector1">
            <a:avLst/>
          </a:prstGeom>
          <a:ln>
            <a:solidFill>
              <a:srgbClr val="C00000"/>
            </a:solidFill>
            <a:prstDash val="sysDash"/>
            <a:headEnd type="triangle" w="med" len="med"/>
            <a:tailEnd type="triangle" w="med" len="med"/>
          </a:ln>
          <a:effectLst/>
        </p:spPr>
        <p:style>
          <a:lnRef idx="3">
            <a:schemeClr val="dk1"/>
          </a:lnRef>
          <a:fillRef idx="0">
            <a:schemeClr val="dk1"/>
          </a:fillRef>
          <a:effectRef idx="2">
            <a:schemeClr val="dk1"/>
          </a:effectRef>
          <a:fontRef idx="minor">
            <a:schemeClr val="tx1"/>
          </a:fontRef>
        </p:style>
      </p:cxnSp>
      <p:grpSp>
        <p:nvGrpSpPr>
          <p:cNvPr id="78" name="组合 77">
            <a:extLst>
              <a:ext uri="{FF2B5EF4-FFF2-40B4-BE49-F238E27FC236}">
                <a16:creationId xmlns:a16="http://schemas.microsoft.com/office/drawing/2014/main" id="{0FDC8326-2789-2B4D-86A8-90E9A222DE11}"/>
              </a:ext>
            </a:extLst>
          </p:cNvPr>
          <p:cNvGrpSpPr/>
          <p:nvPr/>
        </p:nvGrpSpPr>
        <p:grpSpPr>
          <a:xfrm>
            <a:off x="1436142" y="4648306"/>
            <a:ext cx="971446" cy="1228966"/>
            <a:chOff x="7098717" y="4674592"/>
            <a:chExt cx="971446" cy="1228966"/>
          </a:xfrm>
        </p:grpSpPr>
        <p:sp>
          <p:nvSpPr>
            <p:cNvPr id="48" name="TextBox 47">
              <a:extLst>
                <a:ext uri="{FF2B5EF4-FFF2-40B4-BE49-F238E27FC236}">
                  <a16:creationId xmlns:a16="http://schemas.microsoft.com/office/drawing/2014/main" id="{DCE5A431-047E-4AB0-B988-53A596B49F19}"/>
                </a:ext>
              </a:extLst>
            </p:cNvPr>
            <p:cNvSpPr txBox="1"/>
            <p:nvPr/>
          </p:nvSpPr>
          <p:spPr>
            <a:xfrm>
              <a:off x="7098717" y="5534226"/>
              <a:ext cx="971446" cy="369332"/>
            </a:xfrm>
            <a:prstGeom prst="rect">
              <a:avLst/>
            </a:prstGeom>
            <a:noFill/>
          </p:spPr>
          <p:txBody>
            <a:bodyPr wrap="square" rtlCol="0">
              <a:spAutoFit/>
            </a:bodyPr>
            <a:lstStyle/>
            <a:p>
              <a:pPr algn="ctr"/>
              <a:r>
                <a:rPr lang="en-US"/>
                <a:t>Server</a:t>
              </a:r>
              <a:r>
                <a:rPr lang="en-US" baseline="-25000"/>
                <a:t>0</a:t>
              </a:r>
            </a:p>
          </p:txBody>
        </p:sp>
        <p:pic>
          <p:nvPicPr>
            <p:cNvPr id="74" name="图片 73">
              <a:extLst>
                <a:ext uri="{FF2B5EF4-FFF2-40B4-BE49-F238E27FC236}">
                  <a16:creationId xmlns:a16="http://schemas.microsoft.com/office/drawing/2014/main" id="{1F836E45-AE8E-094E-BFC1-6EA72A040EA4}"/>
                </a:ext>
              </a:extLst>
            </p:cNvPr>
            <p:cNvPicPr>
              <a:picLocks noChangeAspect="1"/>
            </p:cNvPicPr>
            <p:nvPr/>
          </p:nvPicPr>
          <p:blipFill>
            <a:blip r:embed="rId9"/>
            <a:stretch>
              <a:fillRect/>
            </a:stretch>
          </p:blipFill>
          <p:spPr>
            <a:xfrm>
              <a:off x="7331847" y="4674592"/>
              <a:ext cx="508000" cy="914400"/>
            </a:xfrm>
            <a:prstGeom prst="rect">
              <a:avLst/>
            </a:prstGeom>
          </p:spPr>
        </p:pic>
      </p:grpSp>
      <p:grpSp>
        <p:nvGrpSpPr>
          <p:cNvPr id="79" name="组合 78">
            <a:extLst>
              <a:ext uri="{FF2B5EF4-FFF2-40B4-BE49-F238E27FC236}">
                <a16:creationId xmlns:a16="http://schemas.microsoft.com/office/drawing/2014/main" id="{65EAB377-82E6-B748-8FDD-B918F78F07A1}"/>
              </a:ext>
            </a:extLst>
          </p:cNvPr>
          <p:cNvGrpSpPr/>
          <p:nvPr/>
        </p:nvGrpSpPr>
        <p:grpSpPr>
          <a:xfrm>
            <a:off x="3458136" y="4662746"/>
            <a:ext cx="1053697" cy="1212843"/>
            <a:chOff x="9120711" y="4689032"/>
            <a:chExt cx="1053697" cy="1212843"/>
          </a:xfrm>
        </p:grpSpPr>
        <p:sp>
          <p:nvSpPr>
            <p:cNvPr id="55" name="TextBox 54">
              <a:extLst>
                <a:ext uri="{FF2B5EF4-FFF2-40B4-BE49-F238E27FC236}">
                  <a16:creationId xmlns:a16="http://schemas.microsoft.com/office/drawing/2014/main" id="{ABC81763-A735-42DF-BB82-058EC4C516A0}"/>
                </a:ext>
              </a:extLst>
            </p:cNvPr>
            <p:cNvSpPr txBox="1"/>
            <p:nvPr/>
          </p:nvSpPr>
          <p:spPr>
            <a:xfrm>
              <a:off x="9120711" y="5532543"/>
              <a:ext cx="1053697" cy="369332"/>
            </a:xfrm>
            <a:prstGeom prst="rect">
              <a:avLst/>
            </a:prstGeom>
            <a:noFill/>
          </p:spPr>
          <p:txBody>
            <a:bodyPr wrap="square" rtlCol="0">
              <a:spAutoFit/>
            </a:bodyPr>
            <a:lstStyle/>
            <a:p>
              <a:pPr algn="ctr"/>
              <a:r>
                <a:rPr lang="en-US"/>
                <a:t>Server</a:t>
              </a:r>
              <a:r>
                <a:rPr lang="en-US" baseline="-25000"/>
                <a:t>1</a:t>
              </a:r>
            </a:p>
          </p:txBody>
        </p:sp>
        <p:pic>
          <p:nvPicPr>
            <p:cNvPr id="75" name="图片 74">
              <a:extLst>
                <a:ext uri="{FF2B5EF4-FFF2-40B4-BE49-F238E27FC236}">
                  <a16:creationId xmlns:a16="http://schemas.microsoft.com/office/drawing/2014/main" id="{7C58D864-CB8D-9B45-B033-69E8DA41D2EC}"/>
                </a:ext>
              </a:extLst>
            </p:cNvPr>
            <p:cNvPicPr>
              <a:picLocks noChangeAspect="1"/>
            </p:cNvPicPr>
            <p:nvPr/>
          </p:nvPicPr>
          <p:blipFill>
            <a:blip r:embed="rId9"/>
            <a:stretch>
              <a:fillRect/>
            </a:stretch>
          </p:blipFill>
          <p:spPr>
            <a:xfrm>
              <a:off x="9420079" y="4689032"/>
              <a:ext cx="508000" cy="914400"/>
            </a:xfrm>
            <a:prstGeom prst="rect">
              <a:avLst/>
            </a:prstGeom>
          </p:spPr>
        </p:pic>
      </p:grpSp>
      <mc:AlternateContent xmlns:mc="http://schemas.openxmlformats.org/markup-compatibility/2006" xmlns:a14="http://schemas.microsoft.com/office/drawing/2010/main">
        <mc:Choice Requires="a14">
          <p:sp>
            <p:nvSpPr>
              <p:cNvPr id="72" name="TextBox 33">
                <a:extLst>
                  <a:ext uri="{FF2B5EF4-FFF2-40B4-BE49-F238E27FC236}">
                    <a16:creationId xmlns:a16="http://schemas.microsoft.com/office/drawing/2014/main" id="{F25CD61E-7C6F-724B-BA45-A03DA38051CB}"/>
                  </a:ext>
                </a:extLst>
              </p:cNvPr>
              <p:cNvSpPr txBox="1"/>
              <p:nvPr/>
            </p:nvSpPr>
            <p:spPr>
              <a:xfrm>
                <a:off x="6243145" y="4021631"/>
                <a:ext cx="2132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oMath>
                  </m:oMathPara>
                </a14:m>
                <a:endParaRPr lang="en-US" b="1"/>
              </a:p>
            </p:txBody>
          </p:sp>
        </mc:Choice>
        <mc:Fallback xmlns="">
          <p:sp>
            <p:nvSpPr>
              <p:cNvPr id="72" name="TextBox 33">
                <a:extLst>
                  <a:ext uri="{FF2B5EF4-FFF2-40B4-BE49-F238E27FC236}">
                    <a16:creationId xmlns:a16="http://schemas.microsoft.com/office/drawing/2014/main" id="{F25CD61E-7C6F-724B-BA45-A03DA38051CB}"/>
                  </a:ext>
                </a:extLst>
              </p:cNvPr>
              <p:cNvSpPr txBox="1">
                <a:spLocks noRot="1" noChangeAspect="1" noMove="1" noResize="1" noEditPoints="1" noAdjustHandles="1" noChangeArrowheads="1" noChangeShapeType="1" noTextEdit="1"/>
              </p:cNvSpPr>
              <p:nvPr/>
            </p:nvSpPr>
            <p:spPr>
              <a:xfrm>
                <a:off x="6243145" y="4021631"/>
                <a:ext cx="213200" cy="276999"/>
              </a:xfrm>
              <a:prstGeom prst="rect">
                <a:avLst/>
              </a:prstGeom>
              <a:blipFill>
                <a:blip r:embed="rId3"/>
                <a:stretch>
                  <a:fillRect l="-31250" r="-25000" b="-45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TextBox 34">
                <a:extLst>
                  <a:ext uri="{FF2B5EF4-FFF2-40B4-BE49-F238E27FC236}">
                    <a16:creationId xmlns:a16="http://schemas.microsoft.com/office/drawing/2014/main" id="{D29AD446-96F6-8946-8050-DEF683740A3A}"/>
                  </a:ext>
                </a:extLst>
              </p:cNvPr>
              <p:cNvSpPr txBox="1"/>
              <p:nvPr/>
            </p:nvSpPr>
            <p:spPr>
              <a:xfrm>
                <a:off x="5704678" y="4021631"/>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m:oMathPara>
                </a14:m>
                <a:endParaRPr lang="en-US" b="1"/>
              </a:p>
            </p:txBody>
          </p:sp>
        </mc:Choice>
        <mc:Fallback xmlns="">
          <p:sp>
            <p:nvSpPr>
              <p:cNvPr id="80" name="TextBox 34">
                <a:extLst>
                  <a:ext uri="{FF2B5EF4-FFF2-40B4-BE49-F238E27FC236}">
                    <a16:creationId xmlns:a16="http://schemas.microsoft.com/office/drawing/2014/main" id="{D29AD446-96F6-8946-8050-DEF683740A3A}"/>
                  </a:ext>
                </a:extLst>
              </p:cNvPr>
              <p:cNvSpPr txBox="1">
                <a:spLocks noRot="1" noChangeAspect="1" noMove="1" noResize="1" noEditPoints="1" noAdjustHandles="1" noChangeArrowheads="1" noChangeShapeType="1" noTextEdit="1"/>
              </p:cNvSpPr>
              <p:nvPr/>
            </p:nvSpPr>
            <p:spPr>
              <a:xfrm>
                <a:off x="5704678" y="4021631"/>
                <a:ext cx="391068" cy="276999"/>
              </a:xfrm>
              <a:prstGeom prst="rect">
                <a:avLst/>
              </a:prstGeom>
              <a:blipFill>
                <a:blip r:embed="rId10"/>
                <a:stretch>
                  <a:fillRect l="-12500" r="-3125" b="-18182"/>
                </a:stretch>
              </a:blipFill>
            </p:spPr>
            <p:txBody>
              <a:bodyPr/>
              <a:lstStyle/>
              <a:p>
                <a:r>
                  <a:rPr lang="zh-CN" altLang="en-US">
                    <a:noFill/>
                  </a:rPr>
                  <a:t> </a:t>
                </a:r>
              </a:p>
            </p:txBody>
          </p:sp>
        </mc:Fallback>
      </mc:AlternateContent>
      <p:cxnSp>
        <p:nvCxnSpPr>
          <p:cNvPr id="81" name="Straight Connector 35">
            <a:extLst>
              <a:ext uri="{FF2B5EF4-FFF2-40B4-BE49-F238E27FC236}">
                <a16:creationId xmlns:a16="http://schemas.microsoft.com/office/drawing/2014/main" id="{F835DE14-3552-374F-8ED4-10226691DBCC}"/>
              </a:ext>
            </a:extLst>
          </p:cNvPr>
          <p:cNvCxnSpPr>
            <a:stCxn id="80" idx="0"/>
            <a:endCxn id="95" idx="3"/>
          </p:cNvCxnSpPr>
          <p:nvPr/>
        </p:nvCxnSpPr>
        <p:spPr>
          <a:xfrm flipV="1">
            <a:off x="5900212" y="3910012"/>
            <a:ext cx="101910"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Connector 36">
            <a:extLst>
              <a:ext uri="{FF2B5EF4-FFF2-40B4-BE49-F238E27FC236}">
                <a16:creationId xmlns:a16="http://schemas.microsoft.com/office/drawing/2014/main" id="{F5CDD4BA-EC57-204B-9105-3AF4E2E92610}"/>
              </a:ext>
            </a:extLst>
          </p:cNvPr>
          <p:cNvCxnSpPr>
            <a:stCxn id="72" idx="0"/>
            <a:endCxn id="95" idx="5"/>
          </p:cNvCxnSpPr>
          <p:nvPr/>
        </p:nvCxnSpPr>
        <p:spPr>
          <a:xfrm flipH="1" flipV="1">
            <a:off x="6235899" y="3910012"/>
            <a:ext cx="113846"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Connector 37">
            <a:extLst>
              <a:ext uri="{FF2B5EF4-FFF2-40B4-BE49-F238E27FC236}">
                <a16:creationId xmlns:a16="http://schemas.microsoft.com/office/drawing/2014/main" id="{6201F316-8993-7645-BA5C-B8BFC7DB7BE9}"/>
              </a:ext>
            </a:extLst>
          </p:cNvPr>
          <p:cNvCxnSpPr>
            <a:stCxn id="95" idx="1"/>
            <a:endCxn id="96" idx="4"/>
          </p:cNvCxnSpPr>
          <p:nvPr/>
        </p:nvCxnSpPr>
        <p:spPr>
          <a:xfrm flipH="1" flipV="1">
            <a:off x="5824486" y="3466356"/>
            <a:ext cx="177636" cy="219881"/>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4" name="Group 38">
            <a:extLst>
              <a:ext uri="{FF2B5EF4-FFF2-40B4-BE49-F238E27FC236}">
                <a16:creationId xmlns:a16="http://schemas.microsoft.com/office/drawing/2014/main" id="{ABC44DED-7EBB-204D-AC62-BDADA4ABDEA7}"/>
              </a:ext>
            </a:extLst>
          </p:cNvPr>
          <p:cNvGrpSpPr/>
          <p:nvPr/>
        </p:nvGrpSpPr>
        <p:grpSpPr>
          <a:xfrm>
            <a:off x="8042279" y="3061122"/>
            <a:ext cx="476733" cy="461665"/>
            <a:chOff x="2261112" y="2377058"/>
            <a:chExt cx="476733" cy="461665"/>
          </a:xfrm>
        </p:grpSpPr>
        <p:sp>
          <p:nvSpPr>
            <p:cNvPr id="85" name="TextBox 39">
              <a:extLst>
                <a:ext uri="{FF2B5EF4-FFF2-40B4-BE49-F238E27FC236}">
                  <a16:creationId xmlns:a16="http://schemas.microsoft.com/office/drawing/2014/main" id="{F92CB58F-A60A-B244-A449-9EEE54A514EF}"/>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86" name="Oval 40">
              <a:extLst>
                <a:ext uri="{FF2B5EF4-FFF2-40B4-BE49-F238E27FC236}">
                  <a16:creationId xmlns:a16="http://schemas.microsoft.com/office/drawing/2014/main" id="{46B07DE2-5405-3B47-B4A9-48FAA287C261}"/>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7" name="Straight Connector 41">
            <a:extLst>
              <a:ext uri="{FF2B5EF4-FFF2-40B4-BE49-F238E27FC236}">
                <a16:creationId xmlns:a16="http://schemas.microsoft.com/office/drawing/2014/main" id="{9F9C9761-8D4C-4242-87DD-812285637749}"/>
              </a:ext>
            </a:extLst>
          </p:cNvPr>
          <p:cNvCxnSpPr>
            <a:endCxn id="96" idx="0"/>
          </p:cNvCxnSpPr>
          <p:nvPr/>
        </p:nvCxnSpPr>
        <p:spPr>
          <a:xfrm flipH="1">
            <a:off x="5824486" y="2902475"/>
            <a:ext cx="223526" cy="247415"/>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42">
            <a:extLst>
              <a:ext uri="{FF2B5EF4-FFF2-40B4-BE49-F238E27FC236}">
                <a16:creationId xmlns:a16="http://schemas.microsoft.com/office/drawing/2014/main" id="{EFAD4942-2235-0A48-98B2-DF26482B2BE5}"/>
              </a:ext>
            </a:extLst>
          </p:cNvPr>
          <p:cNvCxnSpPr>
            <a:stCxn id="89" idx="0"/>
            <a:endCxn id="86" idx="5"/>
          </p:cNvCxnSpPr>
          <p:nvPr/>
        </p:nvCxnSpPr>
        <p:spPr>
          <a:xfrm flipH="1" flipV="1">
            <a:off x="8393169" y="3349481"/>
            <a:ext cx="203866" cy="274028"/>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TextBox 43">
                <a:extLst>
                  <a:ext uri="{FF2B5EF4-FFF2-40B4-BE49-F238E27FC236}">
                    <a16:creationId xmlns:a16="http://schemas.microsoft.com/office/drawing/2014/main" id="{D036A813-BAC0-5E40-BF4B-0FA424E3C670}"/>
                  </a:ext>
                </a:extLst>
              </p:cNvPr>
              <p:cNvSpPr txBox="1"/>
              <p:nvPr/>
            </p:nvSpPr>
            <p:spPr>
              <a:xfrm>
                <a:off x="8401501" y="3623510"/>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𝟐</m:t>
                          </m:r>
                        </m:sub>
                      </m:sSub>
                    </m:oMath>
                  </m:oMathPara>
                </a14:m>
                <a:endParaRPr lang="en-US" b="1"/>
              </a:p>
            </p:txBody>
          </p:sp>
        </mc:Choice>
        <mc:Fallback xmlns="">
          <p:sp>
            <p:nvSpPr>
              <p:cNvPr id="89" name="TextBox 43">
                <a:extLst>
                  <a:ext uri="{FF2B5EF4-FFF2-40B4-BE49-F238E27FC236}">
                    <a16:creationId xmlns:a16="http://schemas.microsoft.com/office/drawing/2014/main" id="{D036A813-BAC0-5E40-BF4B-0FA424E3C670}"/>
                  </a:ext>
                </a:extLst>
              </p:cNvPr>
              <p:cNvSpPr txBox="1">
                <a:spLocks noRot="1" noChangeAspect="1" noMove="1" noResize="1" noEditPoints="1" noAdjustHandles="1" noChangeArrowheads="1" noChangeShapeType="1" noTextEdit="1"/>
              </p:cNvSpPr>
              <p:nvPr/>
            </p:nvSpPr>
            <p:spPr>
              <a:xfrm>
                <a:off x="8401501" y="3623510"/>
                <a:ext cx="391068" cy="276999"/>
              </a:xfrm>
              <a:prstGeom prst="rect">
                <a:avLst/>
              </a:prstGeom>
              <a:blipFill>
                <a:blip r:embed="rId11"/>
                <a:stretch>
                  <a:fillRect l="-12903" r="-6452" b="-13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TextBox 44">
                <a:extLst>
                  <a:ext uri="{FF2B5EF4-FFF2-40B4-BE49-F238E27FC236}">
                    <a16:creationId xmlns:a16="http://schemas.microsoft.com/office/drawing/2014/main" id="{BF0F5E83-D6AF-8440-824C-8D60EA3B188A}"/>
                  </a:ext>
                </a:extLst>
              </p:cNvPr>
              <p:cNvSpPr txBox="1"/>
              <p:nvPr/>
            </p:nvSpPr>
            <p:spPr>
              <a:xfrm>
                <a:off x="5627250" y="2916632"/>
                <a:ext cx="2340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𝑯</m:t>
                      </m:r>
                    </m:oMath>
                  </m:oMathPara>
                </a14:m>
                <a:endParaRPr lang="en-US" b="1"/>
              </a:p>
            </p:txBody>
          </p:sp>
        </mc:Choice>
        <mc:Fallback xmlns="">
          <p:sp>
            <p:nvSpPr>
              <p:cNvPr id="90" name="TextBox 44">
                <a:extLst>
                  <a:ext uri="{FF2B5EF4-FFF2-40B4-BE49-F238E27FC236}">
                    <a16:creationId xmlns:a16="http://schemas.microsoft.com/office/drawing/2014/main" id="{BF0F5E83-D6AF-8440-824C-8D60EA3B188A}"/>
                  </a:ext>
                </a:extLst>
              </p:cNvPr>
              <p:cNvSpPr txBox="1">
                <a:spLocks noRot="1" noChangeAspect="1" noMove="1" noResize="1" noEditPoints="1" noAdjustHandles="1" noChangeArrowheads="1" noChangeShapeType="1" noTextEdit="1"/>
              </p:cNvSpPr>
              <p:nvPr/>
            </p:nvSpPr>
            <p:spPr>
              <a:xfrm>
                <a:off x="5627250" y="2916632"/>
                <a:ext cx="234038" cy="276999"/>
              </a:xfrm>
              <a:prstGeom prst="rect">
                <a:avLst/>
              </a:prstGeom>
              <a:blipFill>
                <a:blip r:embed="rId12"/>
                <a:stretch>
                  <a:fillRect l="-15000" r="-15000" b="-45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TextBox 45">
                <a:extLst>
                  <a:ext uri="{FF2B5EF4-FFF2-40B4-BE49-F238E27FC236}">
                    <a16:creationId xmlns:a16="http://schemas.microsoft.com/office/drawing/2014/main" id="{BAD4C1E2-2A28-4E43-83CA-B9322D00F696}"/>
                  </a:ext>
                </a:extLst>
              </p:cNvPr>
              <p:cNvSpPr txBox="1"/>
              <p:nvPr/>
            </p:nvSpPr>
            <p:spPr>
              <a:xfrm>
                <a:off x="8067108" y="2830840"/>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oMath>
                  </m:oMathPara>
                </a14:m>
                <a:endParaRPr lang="en-US" b="1"/>
              </a:p>
            </p:txBody>
          </p:sp>
        </mc:Choice>
        <mc:Fallback xmlns="">
          <p:sp>
            <p:nvSpPr>
              <p:cNvPr id="91" name="TextBox 45">
                <a:extLst>
                  <a:ext uri="{FF2B5EF4-FFF2-40B4-BE49-F238E27FC236}">
                    <a16:creationId xmlns:a16="http://schemas.microsoft.com/office/drawing/2014/main" id="{BAD4C1E2-2A28-4E43-83CA-B9322D00F696}"/>
                  </a:ext>
                </a:extLst>
              </p:cNvPr>
              <p:cNvSpPr txBox="1">
                <a:spLocks noRot="1" noChangeAspect="1" noMove="1" noResize="1" noEditPoints="1" noAdjustHandles="1" noChangeArrowheads="1" noChangeShapeType="1" noTextEdit="1"/>
              </p:cNvSpPr>
              <p:nvPr/>
            </p:nvSpPr>
            <p:spPr>
              <a:xfrm>
                <a:off x="8067108" y="2830840"/>
                <a:ext cx="198772" cy="276999"/>
              </a:xfrm>
              <a:prstGeom prst="rect">
                <a:avLst/>
              </a:prstGeom>
              <a:blipFill>
                <a:blip r:embed="rId13"/>
                <a:stretch>
                  <a:fillRect l="-17647" r="-17647" b="-4348"/>
                </a:stretch>
              </a:blipFill>
            </p:spPr>
            <p:txBody>
              <a:bodyPr/>
              <a:lstStyle/>
              <a:p>
                <a:r>
                  <a:rPr lang="zh-CN" altLang="en-US">
                    <a:noFill/>
                  </a:rPr>
                  <a:t> </a:t>
                </a:r>
              </a:p>
            </p:txBody>
          </p:sp>
        </mc:Fallback>
      </mc:AlternateContent>
      <p:cxnSp>
        <p:nvCxnSpPr>
          <p:cNvPr id="92" name="Straight Connector 46">
            <a:extLst>
              <a:ext uri="{FF2B5EF4-FFF2-40B4-BE49-F238E27FC236}">
                <a16:creationId xmlns:a16="http://schemas.microsoft.com/office/drawing/2014/main" id="{8F7166F7-6509-D94D-9BEE-A5BCA74048B3}"/>
              </a:ext>
            </a:extLst>
          </p:cNvPr>
          <p:cNvCxnSpPr>
            <a:endCxn id="86" idx="0"/>
          </p:cNvCxnSpPr>
          <p:nvPr/>
        </p:nvCxnSpPr>
        <p:spPr>
          <a:xfrm flipH="1">
            <a:off x="8276282" y="2775106"/>
            <a:ext cx="4363" cy="304254"/>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93" name="Group 48">
            <a:extLst>
              <a:ext uri="{FF2B5EF4-FFF2-40B4-BE49-F238E27FC236}">
                <a16:creationId xmlns:a16="http://schemas.microsoft.com/office/drawing/2014/main" id="{ECF60A81-372D-4441-9BB6-3C875E7D791A}"/>
              </a:ext>
            </a:extLst>
          </p:cNvPr>
          <p:cNvGrpSpPr/>
          <p:nvPr/>
        </p:nvGrpSpPr>
        <p:grpSpPr>
          <a:xfrm>
            <a:off x="5885009" y="3621653"/>
            <a:ext cx="476733" cy="461665"/>
            <a:chOff x="2261112" y="2377058"/>
            <a:chExt cx="476733" cy="461665"/>
          </a:xfrm>
        </p:grpSpPr>
        <p:sp>
          <p:nvSpPr>
            <p:cNvPr id="94" name="TextBox 49">
              <a:extLst>
                <a:ext uri="{FF2B5EF4-FFF2-40B4-BE49-F238E27FC236}">
                  <a16:creationId xmlns:a16="http://schemas.microsoft.com/office/drawing/2014/main" id="{1FB54F3C-33B5-0E40-9F4A-FF523E42013F}"/>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95" name="Oval 50">
              <a:extLst>
                <a:ext uri="{FF2B5EF4-FFF2-40B4-BE49-F238E27FC236}">
                  <a16:creationId xmlns:a16="http://schemas.microsoft.com/office/drawing/2014/main" id="{AA878794-06E0-484A-B2C1-D7521E42735A}"/>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Oval 51">
            <a:extLst>
              <a:ext uri="{FF2B5EF4-FFF2-40B4-BE49-F238E27FC236}">
                <a16:creationId xmlns:a16="http://schemas.microsoft.com/office/drawing/2014/main" id="{1E881F34-8217-1F40-B410-EEE423915A1F}"/>
              </a:ext>
            </a:extLst>
          </p:cNvPr>
          <p:cNvSpPr/>
          <p:nvPr/>
        </p:nvSpPr>
        <p:spPr>
          <a:xfrm>
            <a:off x="5659181" y="3149889"/>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7" name="TextBox 52">
                <a:extLst>
                  <a:ext uri="{FF2B5EF4-FFF2-40B4-BE49-F238E27FC236}">
                    <a16:creationId xmlns:a16="http://schemas.microsoft.com/office/drawing/2014/main" id="{19B51718-4A6E-7B4A-8C4C-44A0AF745BFE}"/>
                  </a:ext>
                </a:extLst>
              </p:cNvPr>
              <p:cNvSpPr txBox="1"/>
              <p:nvPr/>
            </p:nvSpPr>
            <p:spPr>
              <a:xfrm>
                <a:off x="5740133" y="3166687"/>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𝝈</m:t>
                      </m:r>
                    </m:oMath>
                  </m:oMathPara>
                </a14:m>
                <a:endParaRPr lang="en-US" b="1"/>
              </a:p>
            </p:txBody>
          </p:sp>
        </mc:Choice>
        <mc:Fallback xmlns="">
          <p:sp>
            <p:nvSpPr>
              <p:cNvPr id="97" name="TextBox 52">
                <a:extLst>
                  <a:ext uri="{FF2B5EF4-FFF2-40B4-BE49-F238E27FC236}">
                    <a16:creationId xmlns:a16="http://schemas.microsoft.com/office/drawing/2014/main" id="{19B51718-4A6E-7B4A-8C4C-44A0AF745BFE}"/>
                  </a:ext>
                </a:extLst>
              </p:cNvPr>
              <p:cNvSpPr txBox="1">
                <a:spLocks noRot="1" noChangeAspect="1" noMove="1" noResize="1" noEditPoints="1" noAdjustHandles="1" noChangeArrowheads="1" noChangeShapeType="1" noTextEdit="1"/>
              </p:cNvSpPr>
              <p:nvPr/>
            </p:nvSpPr>
            <p:spPr>
              <a:xfrm>
                <a:off x="5740133" y="3166687"/>
                <a:ext cx="198772" cy="276999"/>
              </a:xfrm>
              <a:prstGeom prst="rect">
                <a:avLst/>
              </a:prstGeom>
              <a:blipFill>
                <a:blip r:embed="rId8"/>
                <a:stretch>
                  <a:fillRect l="-11765" r="-11765"/>
                </a:stretch>
              </a:blipFill>
            </p:spPr>
            <p:txBody>
              <a:bodyPr/>
              <a:lstStyle/>
              <a:p>
                <a:r>
                  <a:rPr lang="zh-CN" altLang="en-US">
                    <a:noFill/>
                  </a:rPr>
                  <a:t> </a:t>
                </a:r>
              </a:p>
            </p:txBody>
          </p:sp>
        </mc:Fallback>
      </mc:AlternateContent>
      <p:grpSp>
        <p:nvGrpSpPr>
          <p:cNvPr id="98" name="Group 55">
            <a:extLst>
              <a:ext uri="{FF2B5EF4-FFF2-40B4-BE49-F238E27FC236}">
                <a16:creationId xmlns:a16="http://schemas.microsoft.com/office/drawing/2014/main" id="{3C2A9749-7C25-F14D-BB88-DD45AFE7EA08}"/>
              </a:ext>
            </a:extLst>
          </p:cNvPr>
          <p:cNvGrpSpPr/>
          <p:nvPr/>
        </p:nvGrpSpPr>
        <p:grpSpPr>
          <a:xfrm>
            <a:off x="5953306" y="2621311"/>
            <a:ext cx="634581" cy="338554"/>
            <a:chOff x="7244369" y="3385977"/>
            <a:chExt cx="634581" cy="338554"/>
          </a:xfrm>
        </p:grpSpPr>
        <p:sp>
          <p:nvSpPr>
            <p:cNvPr id="99" name="Oval 56">
              <a:extLst>
                <a:ext uri="{FF2B5EF4-FFF2-40B4-BE49-F238E27FC236}">
                  <a16:creationId xmlns:a16="http://schemas.microsoft.com/office/drawing/2014/main" id="{36BDC0CF-4A63-424E-98C2-7DAE6D5659F7}"/>
                </a:ext>
              </a:extLst>
            </p:cNvPr>
            <p:cNvSpPr/>
            <p:nvPr/>
          </p:nvSpPr>
          <p:spPr>
            <a:xfrm>
              <a:off x="7253822" y="3397019"/>
              <a:ext cx="582142" cy="316466"/>
            </a:xfrm>
            <a:prstGeom prst="roundRect">
              <a:avLst/>
            </a:prstGeom>
            <a:solidFill>
              <a:schemeClr val="tx2">
                <a:lumMod val="20000"/>
                <a:lumOff val="8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57">
              <a:extLst>
                <a:ext uri="{FF2B5EF4-FFF2-40B4-BE49-F238E27FC236}">
                  <a16:creationId xmlns:a16="http://schemas.microsoft.com/office/drawing/2014/main" id="{004F9DC0-6A60-7343-B931-87E6FD6619E6}"/>
                </a:ext>
              </a:extLst>
            </p:cNvPr>
            <p:cNvSpPr txBox="1"/>
            <p:nvPr/>
          </p:nvSpPr>
          <p:spPr>
            <a:xfrm>
              <a:off x="7244369" y="3385977"/>
              <a:ext cx="634581" cy="338554"/>
            </a:xfrm>
            <a:prstGeom prst="rect">
              <a:avLst/>
            </a:prstGeom>
            <a:noFill/>
          </p:spPr>
          <p:txBody>
            <a:bodyPr wrap="square" rtlCol="0">
              <a:spAutoFit/>
            </a:bodyPr>
            <a:lstStyle/>
            <a:p>
              <a:r>
                <a:rPr lang="en-US" altLang="zh-CN" sz="1600" dirty="0"/>
                <a:t>ops</a:t>
              </a:r>
              <a:endParaRPr lang="en-US" sz="1600" dirty="0"/>
            </a:p>
          </p:txBody>
        </p:sp>
      </p:grpSp>
      <p:grpSp>
        <p:nvGrpSpPr>
          <p:cNvPr id="101" name="Group 58">
            <a:extLst>
              <a:ext uri="{FF2B5EF4-FFF2-40B4-BE49-F238E27FC236}">
                <a16:creationId xmlns:a16="http://schemas.microsoft.com/office/drawing/2014/main" id="{00262B5F-E5A9-BD4D-92A5-9EC58F59C707}"/>
              </a:ext>
            </a:extLst>
          </p:cNvPr>
          <p:cNvGrpSpPr/>
          <p:nvPr/>
        </p:nvGrpSpPr>
        <p:grpSpPr>
          <a:xfrm>
            <a:off x="7559856" y="3565571"/>
            <a:ext cx="733573" cy="338554"/>
            <a:chOff x="8774486" y="4387239"/>
            <a:chExt cx="733573" cy="338554"/>
          </a:xfrm>
        </p:grpSpPr>
        <p:sp>
          <p:nvSpPr>
            <p:cNvPr id="102" name="Oval 59">
              <a:extLst>
                <a:ext uri="{FF2B5EF4-FFF2-40B4-BE49-F238E27FC236}">
                  <a16:creationId xmlns:a16="http://schemas.microsoft.com/office/drawing/2014/main" id="{67D8E35E-CEB3-834C-86D1-50E1D5AE7057}"/>
                </a:ext>
              </a:extLst>
            </p:cNvPr>
            <p:cNvSpPr/>
            <p:nvPr/>
          </p:nvSpPr>
          <p:spPr>
            <a:xfrm>
              <a:off x="8842713" y="4403292"/>
              <a:ext cx="582142" cy="316466"/>
            </a:xfrm>
            <a:prstGeom prst="roundRect">
              <a:avLst/>
            </a:prstGeom>
            <a:solidFill>
              <a:schemeClr val="tx2">
                <a:lumMod val="20000"/>
                <a:lumOff val="8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60">
              <a:extLst>
                <a:ext uri="{FF2B5EF4-FFF2-40B4-BE49-F238E27FC236}">
                  <a16:creationId xmlns:a16="http://schemas.microsoft.com/office/drawing/2014/main" id="{3587C7D2-79A2-1949-ACBF-E381EF9492D7}"/>
                </a:ext>
              </a:extLst>
            </p:cNvPr>
            <p:cNvSpPr txBox="1"/>
            <p:nvPr/>
          </p:nvSpPr>
          <p:spPr>
            <a:xfrm>
              <a:off x="8774486" y="4387239"/>
              <a:ext cx="733573" cy="338554"/>
            </a:xfrm>
            <a:prstGeom prst="rect">
              <a:avLst/>
            </a:prstGeom>
            <a:noFill/>
          </p:spPr>
          <p:txBody>
            <a:bodyPr wrap="square" rtlCol="0">
              <a:spAutoFit/>
            </a:bodyPr>
            <a:lstStyle/>
            <a:p>
              <a:pPr algn="ctr"/>
              <a:r>
                <a:rPr lang="en-US" altLang="zh-CN" sz="1600" dirty="0"/>
                <a:t>ops</a:t>
              </a:r>
              <a:endParaRPr lang="en-US" sz="1600" dirty="0"/>
            </a:p>
          </p:txBody>
        </p:sp>
      </p:grpSp>
      <p:cxnSp>
        <p:nvCxnSpPr>
          <p:cNvPr id="104" name="Straight Connector 61">
            <a:extLst>
              <a:ext uri="{FF2B5EF4-FFF2-40B4-BE49-F238E27FC236}">
                <a16:creationId xmlns:a16="http://schemas.microsoft.com/office/drawing/2014/main" id="{DF69F1DD-C900-5645-952B-5A6904DDE82D}"/>
              </a:ext>
            </a:extLst>
          </p:cNvPr>
          <p:cNvCxnSpPr>
            <a:endCxn id="86" idx="3"/>
          </p:cNvCxnSpPr>
          <p:nvPr/>
        </p:nvCxnSpPr>
        <p:spPr>
          <a:xfrm flipV="1">
            <a:off x="7919154" y="3349482"/>
            <a:ext cx="240239" cy="232143"/>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Rounded Corners 66">
            <a:extLst>
              <a:ext uri="{FF2B5EF4-FFF2-40B4-BE49-F238E27FC236}">
                <a16:creationId xmlns:a16="http://schemas.microsoft.com/office/drawing/2014/main" id="{59D3F2B0-E01D-8549-9D1A-384D1E5FD106}"/>
              </a:ext>
            </a:extLst>
          </p:cNvPr>
          <p:cNvSpPr/>
          <p:nvPr/>
        </p:nvSpPr>
        <p:spPr>
          <a:xfrm>
            <a:off x="5494547" y="2462449"/>
            <a:ext cx="1232713" cy="1946560"/>
          </a:xfrm>
          <a:prstGeom prst="roundRect">
            <a:avLst/>
          </a:prstGeom>
          <a:noFill/>
          <a:ln w="25400">
            <a:solidFill>
              <a:schemeClr val="tx1"/>
            </a:solidFill>
            <a:prstDash val="sysDash"/>
            <a:extLst>
              <a:ext uri="{C807C97D-BFC1-408E-A445-0C87EB9F89A2}">
                <ask:lineSketchStyleProps xmlns:ask="http://schemas.microsoft.com/office/drawing/2018/sketchyshapes" sd="4057322111">
                  <a:custGeom>
                    <a:avLst/>
                    <a:gdLst>
                      <a:gd name="connsiteX0" fmla="*/ 0 w 1232713"/>
                      <a:gd name="connsiteY0" fmla="*/ 205456 h 1946560"/>
                      <a:gd name="connsiteX1" fmla="*/ 205456 w 1232713"/>
                      <a:gd name="connsiteY1" fmla="*/ 0 h 1946560"/>
                      <a:gd name="connsiteX2" fmla="*/ 632793 w 1232713"/>
                      <a:gd name="connsiteY2" fmla="*/ 0 h 1946560"/>
                      <a:gd name="connsiteX3" fmla="*/ 1027257 w 1232713"/>
                      <a:gd name="connsiteY3" fmla="*/ 0 h 1946560"/>
                      <a:gd name="connsiteX4" fmla="*/ 1232713 w 1232713"/>
                      <a:gd name="connsiteY4" fmla="*/ 205456 h 1946560"/>
                      <a:gd name="connsiteX5" fmla="*/ 1232713 w 1232713"/>
                      <a:gd name="connsiteY5" fmla="*/ 701982 h 1946560"/>
                      <a:gd name="connsiteX6" fmla="*/ 1232713 w 1232713"/>
                      <a:gd name="connsiteY6" fmla="*/ 1244578 h 1946560"/>
                      <a:gd name="connsiteX7" fmla="*/ 1232713 w 1232713"/>
                      <a:gd name="connsiteY7" fmla="*/ 1741104 h 1946560"/>
                      <a:gd name="connsiteX8" fmla="*/ 1027257 w 1232713"/>
                      <a:gd name="connsiteY8" fmla="*/ 1946560 h 1946560"/>
                      <a:gd name="connsiteX9" fmla="*/ 632793 w 1232713"/>
                      <a:gd name="connsiteY9" fmla="*/ 1946560 h 1946560"/>
                      <a:gd name="connsiteX10" fmla="*/ 205456 w 1232713"/>
                      <a:gd name="connsiteY10" fmla="*/ 1946560 h 1946560"/>
                      <a:gd name="connsiteX11" fmla="*/ 0 w 1232713"/>
                      <a:gd name="connsiteY11" fmla="*/ 1741104 h 1946560"/>
                      <a:gd name="connsiteX12" fmla="*/ 0 w 1232713"/>
                      <a:gd name="connsiteY12" fmla="*/ 1198508 h 1946560"/>
                      <a:gd name="connsiteX13" fmla="*/ 0 w 1232713"/>
                      <a:gd name="connsiteY13" fmla="*/ 732695 h 1946560"/>
                      <a:gd name="connsiteX14" fmla="*/ 0 w 1232713"/>
                      <a:gd name="connsiteY14" fmla="*/ 205456 h 194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2713" h="1946560" extrusionOk="0">
                        <a:moveTo>
                          <a:pt x="0" y="205456"/>
                        </a:moveTo>
                        <a:cubicBezTo>
                          <a:pt x="16141" y="113090"/>
                          <a:pt x="85250" y="-10656"/>
                          <a:pt x="205456" y="0"/>
                        </a:cubicBezTo>
                        <a:cubicBezTo>
                          <a:pt x="353320" y="20382"/>
                          <a:pt x="505295" y="2364"/>
                          <a:pt x="632793" y="0"/>
                        </a:cubicBezTo>
                        <a:cubicBezTo>
                          <a:pt x="760291" y="-2364"/>
                          <a:pt x="886912" y="11095"/>
                          <a:pt x="1027257" y="0"/>
                        </a:cubicBezTo>
                        <a:cubicBezTo>
                          <a:pt x="1135711" y="1655"/>
                          <a:pt x="1234355" y="104321"/>
                          <a:pt x="1232713" y="205456"/>
                        </a:cubicBezTo>
                        <a:cubicBezTo>
                          <a:pt x="1213512" y="332216"/>
                          <a:pt x="1239062" y="508321"/>
                          <a:pt x="1232713" y="701982"/>
                        </a:cubicBezTo>
                        <a:cubicBezTo>
                          <a:pt x="1226364" y="895643"/>
                          <a:pt x="1242055" y="1038479"/>
                          <a:pt x="1232713" y="1244578"/>
                        </a:cubicBezTo>
                        <a:cubicBezTo>
                          <a:pt x="1223371" y="1450677"/>
                          <a:pt x="1223502" y="1509289"/>
                          <a:pt x="1232713" y="1741104"/>
                        </a:cubicBezTo>
                        <a:cubicBezTo>
                          <a:pt x="1214354" y="1839110"/>
                          <a:pt x="1140526" y="1943271"/>
                          <a:pt x="1027257" y="1946560"/>
                        </a:cubicBezTo>
                        <a:cubicBezTo>
                          <a:pt x="929887" y="1943512"/>
                          <a:pt x="746542" y="1952348"/>
                          <a:pt x="632793" y="1946560"/>
                        </a:cubicBezTo>
                        <a:cubicBezTo>
                          <a:pt x="519044" y="1940772"/>
                          <a:pt x="309133" y="1953662"/>
                          <a:pt x="205456" y="1946560"/>
                        </a:cubicBezTo>
                        <a:cubicBezTo>
                          <a:pt x="72250" y="1947936"/>
                          <a:pt x="-6598" y="1855664"/>
                          <a:pt x="0" y="1741104"/>
                        </a:cubicBezTo>
                        <a:cubicBezTo>
                          <a:pt x="-7080" y="1553803"/>
                          <a:pt x="2017" y="1438591"/>
                          <a:pt x="0" y="1198508"/>
                        </a:cubicBezTo>
                        <a:cubicBezTo>
                          <a:pt x="-2017" y="958425"/>
                          <a:pt x="-15354" y="848972"/>
                          <a:pt x="0" y="732695"/>
                        </a:cubicBezTo>
                        <a:cubicBezTo>
                          <a:pt x="15354" y="616418"/>
                          <a:pt x="-18861" y="355386"/>
                          <a:pt x="0" y="205456"/>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Rounded Corners 67">
            <a:extLst>
              <a:ext uri="{FF2B5EF4-FFF2-40B4-BE49-F238E27FC236}">
                <a16:creationId xmlns:a16="http://schemas.microsoft.com/office/drawing/2014/main" id="{030CA95E-C37F-BC49-9A2F-ADA2831B0D61}"/>
              </a:ext>
            </a:extLst>
          </p:cNvPr>
          <p:cNvSpPr/>
          <p:nvPr/>
        </p:nvSpPr>
        <p:spPr>
          <a:xfrm>
            <a:off x="7559856" y="2462449"/>
            <a:ext cx="1232713" cy="1948378"/>
          </a:xfrm>
          <a:prstGeom prst="roundRect">
            <a:avLst/>
          </a:prstGeom>
          <a:noFill/>
          <a:ln w="25400">
            <a:solidFill>
              <a:schemeClr val="tx1"/>
            </a:solidFill>
            <a:prstDash val="sysDash"/>
            <a:extLst>
              <a:ext uri="{C807C97D-BFC1-408E-A445-0C87EB9F89A2}">
                <ask:lineSketchStyleProps xmlns:ask="http://schemas.microsoft.com/office/drawing/2018/sketchyshapes" sd="4057322111">
                  <a:custGeom>
                    <a:avLst/>
                    <a:gdLst>
                      <a:gd name="connsiteX0" fmla="*/ 0 w 1232713"/>
                      <a:gd name="connsiteY0" fmla="*/ 205456 h 1948378"/>
                      <a:gd name="connsiteX1" fmla="*/ 205456 w 1232713"/>
                      <a:gd name="connsiteY1" fmla="*/ 0 h 1948378"/>
                      <a:gd name="connsiteX2" fmla="*/ 632793 w 1232713"/>
                      <a:gd name="connsiteY2" fmla="*/ 0 h 1948378"/>
                      <a:gd name="connsiteX3" fmla="*/ 1027257 w 1232713"/>
                      <a:gd name="connsiteY3" fmla="*/ 0 h 1948378"/>
                      <a:gd name="connsiteX4" fmla="*/ 1232713 w 1232713"/>
                      <a:gd name="connsiteY4" fmla="*/ 205456 h 1948378"/>
                      <a:gd name="connsiteX5" fmla="*/ 1232713 w 1232713"/>
                      <a:gd name="connsiteY5" fmla="*/ 702570 h 1948378"/>
                      <a:gd name="connsiteX6" fmla="*/ 1232713 w 1232713"/>
                      <a:gd name="connsiteY6" fmla="*/ 1245808 h 1948378"/>
                      <a:gd name="connsiteX7" fmla="*/ 1232713 w 1232713"/>
                      <a:gd name="connsiteY7" fmla="*/ 1742922 h 1948378"/>
                      <a:gd name="connsiteX8" fmla="*/ 1027257 w 1232713"/>
                      <a:gd name="connsiteY8" fmla="*/ 1948378 h 1948378"/>
                      <a:gd name="connsiteX9" fmla="*/ 632793 w 1232713"/>
                      <a:gd name="connsiteY9" fmla="*/ 1948378 h 1948378"/>
                      <a:gd name="connsiteX10" fmla="*/ 205456 w 1232713"/>
                      <a:gd name="connsiteY10" fmla="*/ 1948378 h 1948378"/>
                      <a:gd name="connsiteX11" fmla="*/ 0 w 1232713"/>
                      <a:gd name="connsiteY11" fmla="*/ 1742922 h 1948378"/>
                      <a:gd name="connsiteX12" fmla="*/ 0 w 1232713"/>
                      <a:gd name="connsiteY12" fmla="*/ 1199684 h 1948378"/>
                      <a:gd name="connsiteX13" fmla="*/ 0 w 1232713"/>
                      <a:gd name="connsiteY13" fmla="*/ 733319 h 1948378"/>
                      <a:gd name="connsiteX14" fmla="*/ 0 w 1232713"/>
                      <a:gd name="connsiteY14" fmla="*/ 205456 h 194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2713" h="1948378" extrusionOk="0">
                        <a:moveTo>
                          <a:pt x="0" y="205456"/>
                        </a:moveTo>
                        <a:cubicBezTo>
                          <a:pt x="16141" y="113090"/>
                          <a:pt x="85250" y="-10656"/>
                          <a:pt x="205456" y="0"/>
                        </a:cubicBezTo>
                        <a:cubicBezTo>
                          <a:pt x="353320" y="20382"/>
                          <a:pt x="505295" y="2364"/>
                          <a:pt x="632793" y="0"/>
                        </a:cubicBezTo>
                        <a:cubicBezTo>
                          <a:pt x="760291" y="-2364"/>
                          <a:pt x="886912" y="11095"/>
                          <a:pt x="1027257" y="0"/>
                        </a:cubicBezTo>
                        <a:cubicBezTo>
                          <a:pt x="1135711" y="1655"/>
                          <a:pt x="1234355" y="104321"/>
                          <a:pt x="1232713" y="205456"/>
                        </a:cubicBezTo>
                        <a:cubicBezTo>
                          <a:pt x="1220029" y="419631"/>
                          <a:pt x="1210146" y="575592"/>
                          <a:pt x="1232713" y="702570"/>
                        </a:cubicBezTo>
                        <a:cubicBezTo>
                          <a:pt x="1255280" y="829548"/>
                          <a:pt x="1206524" y="1118117"/>
                          <a:pt x="1232713" y="1245808"/>
                        </a:cubicBezTo>
                        <a:cubicBezTo>
                          <a:pt x="1258902" y="1373499"/>
                          <a:pt x="1228487" y="1626268"/>
                          <a:pt x="1232713" y="1742922"/>
                        </a:cubicBezTo>
                        <a:cubicBezTo>
                          <a:pt x="1214354" y="1840928"/>
                          <a:pt x="1140526" y="1945089"/>
                          <a:pt x="1027257" y="1948378"/>
                        </a:cubicBezTo>
                        <a:cubicBezTo>
                          <a:pt x="929887" y="1945330"/>
                          <a:pt x="746542" y="1954166"/>
                          <a:pt x="632793" y="1948378"/>
                        </a:cubicBezTo>
                        <a:cubicBezTo>
                          <a:pt x="519044" y="1942590"/>
                          <a:pt x="309133" y="1955480"/>
                          <a:pt x="205456" y="1948378"/>
                        </a:cubicBezTo>
                        <a:cubicBezTo>
                          <a:pt x="72250" y="1949754"/>
                          <a:pt x="-6598" y="1857482"/>
                          <a:pt x="0" y="1742922"/>
                        </a:cubicBezTo>
                        <a:cubicBezTo>
                          <a:pt x="-2546" y="1605547"/>
                          <a:pt x="1207" y="1347816"/>
                          <a:pt x="0" y="1199684"/>
                        </a:cubicBezTo>
                        <a:cubicBezTo>
                          <a:pt x="-1207" y="1051552"/>
                          <a:pt x="-3760" y="843980"/>
                          <a:pt x="0" y="733319"/>
                        </a:cubicBezTo>
                        <a:cubicBezTo>
                          <a:pt x="3760" y="622659"/>
                          <a:pt x="-608" y="361869"/>
                          <a:pt x="0" y="205456"/>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Arrow Connector 68">
            <a:extLst>
              <a:ext uri="{FF2B5EF4-FFF2-40B4-BE49-F238E27FC236}">
                <a16:creationId xmlns:a16="http://schemas.microsoft.com/office/drawing/2014/main" id="{C3D4DD92-15D1-3048-8BD6-C252C1CB4D3B}"/>
              </a:ext>
            </a:extLst>
          </p:cNvPr>
          <p:cNvCxnSpPr>
            <a:cxnSpLocks/>
            <a:stCxn id="100" idx="3"/>
            <a:endCxn id="103" idx="1"/>
          </p:cNvCxnSpPr>
          <p:nvPr/>
        </p:nvCxnSpPr>
        <p:spPr>
          <a:xfrm>
            <a:off x="6587887" y="2790588"/>
            <a:ext cx="971969" cy="944260"/>
          </a:xfrm>
          <a:prstGeom prst="straightConnector1">
            <a:avLst/>
          </a:prstGeom>
          <a:ln>
            <a:solidFill>
              <a:srgbClr val="C00000"/>
            </a:solidFill>
            <a:prstDash val="sysDash"/>
            <a:headEnd type="triangle" w="med" len="med"/>
            <a:tailEnd type="triangle" w="med" len="med"/>
          </a:ln>
          <a:effectLst/>
        </p:spPr>
        <p:style>
          <a:lnRef idx="3">
            <a:schemeClr val="dk1"/>
          </a:lnRef>
          <a:fillRef idx="0">
            <a:schemeClr val="dk1"/>
          </a:fillRef>
          <a:effectRef idx="2">
            <a:schemeClr val="dk1"/>
          </a:effectRef>
          <a:fontRef idx="minor">
            <a:schemeClr val="tx1"/>
          </a:fontRef>
        </p:style>
      </p:cxnSp>
      <p:grpSp>
        <p:nvGrpSpPr>
          <p:cNvPr id="108" name="组合 107">
            <a:extLst>
              <a:ext uri="{FF2B5EF4-FFF2-40B4-BE49-F238E27FC236}">
                <a16:creationId xmlns:a16="http://schemas.microsoft.com/office/drawing/2014/main" id="{6091F4F6-1AE3-064D-ACD7-7BBF75D25F22}"/>
              </a:ext>
            </a:extLst>
          </p:cNvPr>
          <p:cNvGrpSpPr/>
          <p:nvPr/>
        </p:nvGrpSpPr>
        <p:grpSpPr>
          <a:xfrm>
            <a:off x="5616441" y="4648306"/>
            <a:ext cx="971446" cy="1228966"/>
            <a:chOff x="7098717" y="4674592"/>
            <a:chExt cx="971446" cy="1228966"/>
          </a:xfrm>
        </p:grpSpPr>
        <p:sp>
          <p:nvSpPr>
            <p:cNvPr id="109" name="TextBox 47">
              <a:extLst>
                <a:ext uri="{FF2B5EF4-FFF2-40B4-BE49-F238E27FC236}">
                  <a16:creationId xmlns:a16="http://schemas.microsoft.com/office/drawing/2014/main" id="{84ADC5F6-7236-C541-A7F3-B495E1F7FB15}"/>
                </a:ext>
              </a:extLst>
            </p:cNvPr>
            <p:cNvSpPr txBox="1"/>
            <p:nvPr/>
          </p:nvSpPr>
          <p:spPr>
            <a:xfrm>
              <a:off x="7098717" y="5534226"/>
              <a:ext cx="971446" cy="369332"/>
            </a:xfrm>
            <a:prstGeom prst="rect">
              <a:avLst/>
            </a:prstGeom>
            <a:noFill/>
          </p:spPr>
          <p:txBody>
            <a:bodyPr wrap="square" rtlCol="0">
              <a:spAutoFit/>
            </a:bodyPr>
            <a:lstStyle/>
            <a:p>
              <a:pPr algn="ctr"/>
              <a:r>
                <a:rPr lang="en-US" dirty="0"/>
                <a:t>Server</a:t>
              </a:r>
              <a:r>
                <a:rPr lang="en-US" altLang="zh-CN" baseline="-25000" dirty="0"/>
                <a:t>2</a:t>
              </a:r>
              <a:endParaRPr lang="en-US" baseline="-25000" dirty="0"/>
            </a:p>
          </p:txBody>
        </p:sp>
        <p:pic>
          <p:nvPicPr>
            <p:cNvPr id="110" name="图片 109">
              <a:extLst>
                <a:ext uri="{FF2B5EF4-FFF2-40B4-BE49-F238E27FC236}">
                  <a16:creationId xmlns:a16="http://schemas.microsoft.com/office/drawing/2014/main" id="{FA1FFAB7-2ECE-704F-A8C5-F38FF018AF07}"/>
                </a:ext>
              </a:extLst>
            </p:cNvPr>
            <p:cNvPicPr>
              <a:picLocks noChangeAspect="1"/>
            </p:cNvPicPr>
            <p:nvPr/>
          </p:nvPicPr>
          <p:blipFill>
            <a:blip r:embed="rId9"/>
            <a:stretch>
              <a:fillRect/>
            </a:stretch>
          </p:blipFill>
          <p:spPr>
            <a:xfrm>
              <a:off x="7331847" y="4674592"/>
              <a:ext cx="508000" cy="914400"/>
            </a:xfrm>
            <a:prstGeom prst="rect">
              <a:avLst/>
            </a:prstGeom>
          </p:spPr>
        </p:pic>
      </p:grpSp>
      <p:grpSp>
        <p:nvGrpSpPr>
          <p:cNvPr id="111" name="组合 110">
            <a:extLst>
              <a:ext uri="{FF2B5EF4-FFF2-40B4-BE49-F238E27FC236}">
                <a16:creationId xmlns:a16="http://schemas.microsoft.com/office/drawing/2014/main" id="{DCBF9A7D-33AB-9B4A-AE71-6332E81F2FFE}"/>
              </a:ext>
            </a:extLst>
          </p:cNvPr>
          <p:cNvGrpSpPr/>
          <p:nvPr/>
        </p:nvGrpSpPr>
        <p:grpSpPr>
          <a:xfrm>
            <a:off x="7638435" y="4662746"/>
            <a:ext cx="1053697" cy="1212843"/>
            <a:chOff x="9120711" y="4689032"/>
            <a:chExt cx="1053697" cy="1212843"/>
          </a:xfrm>
        </p:grpSpPr>
        <p:sp>
          <p:nvSpPr>
            <p:cNvPr id="112" name="TextBox 54">
              <a:extLst>
                <a:ext uri="{FF2B5EF4-FFF2-40B4-BE49-F238E27FC236}">
                  <a16:creationId xmlns:a16="http://schemas.microsoft.com/office/drawing/2014/main" id="{1C7705EC-5FA9-BF43-A29C-8633C01DC2BC}"/>
                </a:ext>
              </a:extLst>
            </p:cNvPr>
            <p:cNvSpPr txBox="1"/>
            <p:nvPr/>
          </p:nvSpPr>
          <p:spPr>
            <a:xfrm>
              <a:off x="9120711" y="5532543"/>
              <a:ext cx="1053697" cy="369332"/>
            </a:xfrm>
            <a:prstGeom prst="rect">
              <a:avLst/>
            </a:prstGeom>
            <a:noFill/>
          </p:spPr>
          <p:txBody>
            <a:bodyPr wrap="square" rtlCol="0">
              <a:spAutoFit/>
            </a:bodyPr>
            <a:lstStyle/>
            <a:p>
              <a:pPr algn="ctr"/>
              <a:r>
                <a:rPr lang="en-US" dirty="0"/>
                <a:t>Server</a:t>
              </a:r>
              <a:r>
                <a:rPr lang="en-US" altLang="zh-CN" baseline="-25000" dirty="0"/>
                <a:t>3</a:t>
              </a:r>
              <a:endParaRPr lang="en-US" baseline="-25000" dirty="0"/>
            </a:p>
          </p:txBody>
        </p:sp>
        <p:pic>
          <p:nvPicPr>
            <p:cNvPr id="113" name="图片 112">
              <a:extLst>
                <a:ext uri="{FF2B5EF4-FFF2-40B4-BE49-F238E27FC236}">
                  <a16:creationId xmlns:a16="http://schemas.microsoft.com/office/drawing/2014/main" id="{BD8A6658-8537-2246-9B3A-479F5A90B19C}"/>
                </a:ext>
              </a:extLst>
            </p:cNvPr>
            <p:cNvPicPr>
              <a:picLocks noChangeAspect="1"/>
            </p:cNvPicPr>
            <p:nvPr/>
          </p:nvPicPr>
          <p:blipFill>
            <a:blip r:embed="rId9"/>
            <a:stretch>
              <a:fillRect/>
            </a:stretch>
          </p:blipFill>
          <p:spPr>
            <a:xfrm>
              <a:off x="9420079" y="4689032"/>
              <a:ext cx="508000" cy="914400"/>
            </a:xfrm>
            <a:prstGeom prst="rect">
              <a:avLst/>
            </a:prstGeom>
          </p:spPr>
        </p:pic>
      </p:grpSp>
      <p:grpSp>
        <p:nvGrpSpPr>
          <p:cNvPr id="114" name="Group 38">
            <a:extLst>
              <a:ext uri="{FF2B5EF4-FFF2-40B4-BE49-F238E27FC236}">
                <a16:creationId xmlns:a16="http://schemas.microsoft.com/office/drawing/2014/main" id="{DE73173A-2240-6E4E-8CDA-A75384148BB9}"/>
              </a:ext>
            </a:extLst>
          </p:cNvPr>
          <p:cNvGrpSpPr/>
          <p:nvPr/>
        </p:nvGrpSpPr>
        <p:grpSpPr>
          <a:xfrm>
            <a:off x="10253212" y="3059304"/>
            <a:ext cx="476733" cy="461665"/>
            <a:chOff x="2261112" y="2377058"/>
            <a:chExt cx="476733" cy="461665"/>
          </a:xfrm>
        </p:grpSpPr>
        <p:sp>
          <p:nvSpPr>
            <p:cNvPr id="115" name="TextBox 39">
              <a:extLst>
                <a:ext uri="{FF2B5EF4-FFF2-40B4-BE49-F238E27FC236}">
                  <a16:creationId xmlns:a16="http://schemas.microsoft.com/office/drawing/2014/main" id="{CD06EE96-6659-4C47-AA4F-84F70EDEF62B}"/>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116" name="Oval 40">
              <a:extLst>
                <a:ext uri="{FF2B5EF4-FFF2-40B4-BE49-F238E27FC236}">
                  <a16:creationId xmlns:a16="http://schemas.microsoft.com/office/drawing/2014/main" id="{8C759C85-63E3-AA47-9C0D-484D2F52B70F}"/>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7" name="Straight Connector 42">
            <a:extLst>
              <a:ext uri="{FF2B5EF4-FFF2-40B4-BE49-F238E27FC236}">
                <a16:creationId xmlns:a16="http://schemas.microsoft.com/office/drawing/2014/main" id="{D842A8CB-A8A4-264F-9C06-F814549EBF3B}"/>
              </a:ext>
            </a:extLst>
          </p:cNvPr>
          <p:cNvCxnSpPr>
            <a:stCxn id="118" idx="0"/>
            <a:endCxn id="116" idx="5"/>
          </p:cNvCxnSpPr>
          <p:nvPr/>
        </p:nvCxnSpPr>
        <p:spPr>
          <a:xfrm flipH="1" flipV="1">
            <a:off x="10604102" y="3347663"/>
            <a:ext cx="203866" cy="274028"/>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8" name="TextBox 43">
                <a:extLst>
                  <a:ext uri="{FF2B5EF4-FFF2-40B4-BE49-F238E27FC236}">
                    <a16:creationId xmlns:a16="http://schemas.microsoft.com/office/drawing/2014/main" id="{B4E56543-06E9-534B-BAEE-0C7614A2A582}"/>
                  </a:ext>
                </a:extLst>
              </p:cNvPr>
              <p:cNvSpPr txBox="1"/>
              <p:nvPr/>
            </p:nvSpPr>
            <p:spPr>
              <a:xfrm>
                <a:off x="10612434" y="3621692"/>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𝟐</m:t>
                          </m:r>
                        </m:sub>
                      </m:sSub>
                    </m:oMath>
                  </m:oMathPara>
                </a14:m>
                <a:endParaRPr lang="en-US" b="1"/>
              </a:p>
            </p:txBody>
          </p:sp>
        </mc:Choice>
        <mc:Fallback xmlns="">
          <p:sp>
            <p:nvSpPr>
              <p:cNvPr id="118" name="TextBox 43">
                <a:extLst>
                  <a:ext uri="{FF2B5EF4-FFF2-40B4-BE49-F238E27FC236}">
                    <a16:creationId xmlns:a16="http://schemas.microsoft.com/office/drawing/2014/main" id="{B4E56543-06E9-534B-BAEE-0C7614A2A582}"/>
                  </a:ext>
                </a:extLst>
              </p:cNvPr>
              <p:cNvSpPr txBox="1">
                <a:spLocks noRot="1" noChangeAspect="1" noMove="1" noResize="1" noEditPoints="1" noAdjustHandles="1" noChangeArrowheads="1" noChangeShapeType="1" noTextEdit="1"/>
              </p:cNvSpPr>
              <p:nvPr/>
            </p:nvSpPr>
            <p:spPr>
              <a:xfrm>
                <a:off x="10612434" y="3621692"/>
                <a:ext cx="391068" cy="276999"/>
              </a:xfrm>
              <a:prstGeom prst="rect">
                <a:avLst/>
              </a:prstGeom>
              <a:blipFill>
                <a:blip r:embed="rId14"/>
                <a:stretch>
                  <a:fillRect l="-12903" r="-6452" b="-13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9" name="TextBox 45">
                <a:extLst>
                  <a:ext uri="{FF2B5EF4-FFF2-40B4-BE49-F238E27FC236}">
                    <a16:creationId xmlns:a16="http://schemas.microsoft.com/office/drawing/2014/main" id="{C5DE1CE9-237A-C845-B161-1DD4118EE616}"/>
                  </a:ext>
                </a:extLst>
              </p:cNvPr>
              <p:cNvSpPr txBox="1"/>
              <p:nvPr/>
            </p:nvSpPr>
            <p:spPr>
              <a:xfrm>
                <a:off x="10278041" y="2829022"/>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oMath>
                  </m:oMathPara>
                </a14:m>
                <a:endParaRPr lang="en-US" b="1"/>
              </a:p>
            </p:txBody>
          </p:sp>
        </mc:Choice>
        <mc:Fallback xmlns="">
          <p:sp>
            <p:nvSpPr>
              <p:cNvPr id="119" name="TextBox 45">
                <a:extLst>
                  <a:ext uri="{FF2B5EF4-FFF2-40B4-BE49-F238E27FC236}">
                    <a16:creationId xmlns:a16="http://schemas.microsoft.com/office/drawing/2014/main" id="{C5DE1CE9-237A-C845-B161-1DD4118EE616}"/>
                  </a:ext>
                </a:extLst>
              </p:cNvPr>
              <p:cNvSpPr txBox="1">
                <a:spLocks noRot="1" noChangeAspect="1" noMove="1" noResize="1" noEditPoints="1" noAdjustHandles="1" noChangeArrowheads="1" noChangeShapeType="1" noTextEdit="1"/>
              </p:cNvSpPr>
              <p:nvPr/>
            </p:nvSpPr>
            <p:spPr>
              <a:xfrm>
                <a:off x="10278041" y="2829022"/>
                <a:ext cx="198772" cy="276999"/>
              </a:xfrm>
              <a:prstGeom prst="rect">
                <a:avLst/>
              </a:prstGeom>
              <a:blipFill>
                <a:blip r:embed="rId15"/>
                <a:stretch>
                  <a:fillRect l="-23529" r="-17647"/>
                </a:stretch>
              </a:blipFill>
            </p:spPr>
            <p:txBody>
              <a:bodyPr/>
              <a:lstStyle/>
              <a:p>
                <a:r>
                  <a:rPr lang="zh-CN" altLang="en-US">
                    <a:noFill/>
                  </a:rPr>
                  <a:t> </a:t>
                </a:r>
              </a:p>
            </p:txBody>
          </p:sp>
        </mc:Fallback>
      </mc:AlternateContent>
      <p:cxnSp>
        <p:nvCxnSpPr>
          <p:cNvPr id="120" name="Straight Connector 46">
            <a:extLst>
              <a:ext uri="{FF2B5EF4-FFF2-40B4-BE49-F238E27FC236}">
                <a16:creationId xmlns:a16="http://schemas.microsoft.com/office/drawing/2014/main" id="{8558A8EC-D74D-A344-8F34-42595D9B6FB3}"/>
              </a:ext>
            </a:extLst>
          </p:cNvPr>
          <p:cNvCxnSpPr>
            <a:endCxn id="116" idx="0"/>
          </p:cNvCxnSpPr>
          <p:nvPr/>
        </p:nvCxnSpPr>
        <p:spPr>
          <a:xfrm flipH="1">
            <a:off x="10487215" y="2773288"/>
            <a:ext cx="4363" cy="304254"/>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21" name="Group 58">
            <a:extLst>
              <a:ext uri="{FF2B5EF4-FFF2-40B4-BE49-F238E27FC236}">
                <a16:creationId xmlns:a16="http://schemas.microsoft.com/office/drawing/2014/main" id="{98AAAB44-1304-F24C-B5B6-B112F6AA73F6}"/>
              </a:ext>
            </a:extLst>
          </p:cNvPr>
          <p:cNvGrpSpPr/>
          <p:nvPr/>
        </p:nvGrpSpPr>
        <p:grpSpPr>
          <a:xfrm>
            <a:off x="9770789" y="3563753"/>
            <a:ext cx="733573" cy="338554"/>
            <a:chOff x="8774486" y="4387239"/>
            <a:chExt cx="733573" cy="338554"/>
          </a:xfrm>
        </p:grpSpPr>
        <p:sp>
          <p:nvSpPr>
            <p:cNvPr id="122" name="Oval 59">
              <a:extLst>
                <a:ext uri="{FF2B5EF4-FFF2-40B4-BE49-F238E27FC236}">
                  <a16:creationId xmlns:a16="http://schemas.microsoft.com/office/drawing/2014/main" id="{677819D1-C429-F748-92BF-F7B09ED8C515}"/>
                </a:ext>
              </a:extLst>
            </p:cNvPr>
            <p:cNvSpPr/>
            <p:nvPr/>
          </p:nvSpPr>
          <p:spPr>
            <a:xfrm>
              <a:off x="8842713" y="4403292"/>
              <a:ext cx="582142" cy="316466"/>
            </a:xfrm>
            <a:prstGeom prst="roundRect">
              <a:avLst/>
            </a:prstGeom>
            <a:solidFill>
              <a:schemeClr val="tx2">
                <a:lumMod val="20000"/>
                <a:lumOff val="8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60">
              <a:extLst>
                <a:ext uri="{FF2B5EF4-FFF2-40B4-BE49-F238E27FC236}">
                  <a16:creationId xmlns:a16="http://schemas.microsoft.com/office/drawing/2014/main" id="{B3B3D908-05CA-5B49-B64A-F8D96C624653}"/>
                </a:ext>
              </a:extLst>
            </p:cNvPr>
            <p:cNvSpPr txBox="1"/>
            <p:nvPr/>
          </p:nvSpPr>
          <p:spPr>
            <a:xfrm>
              <a:off x="8774486" y="4387239"/>
              <a:ext cx="733573" cy="338554"/>
            </a:xfrm>
            <a:prstGeom prst="rect">
              <a:avLst/>
            </a:prstGeom>
            <a:noFill/>
          </p:spPr>
          <p:txBody>
            <a:bodyPr wrap="square" rtlCol="0">
              <a:spAutoFit/>
            </a:bodyPr>
            <a:lstStyle/>
            <a:p>
              <a:pPr algn="ctr"/>
              <a:r>
                <a:rPr lang="en-US" altLang="zh-CN" sz="1600" dirty="0"/>
                <a:t>ops</a:t>
              </a:r>
              <a:endParaRPr lang="en-US" sz="1600" dirty="0"/>
            </a:p>
          </p:txBody>
        </p:sp>
      </p:grpSp>
      <p:cxnSp>
        <p:nvCxnSpPr>
          <p:cNvPr id="124" name="Straight Connector 61">
            <a:extLst>
              <a:ext uri="{FF2B5EF4-FFF2-40B4-BE49-F238E27FC236}">
                <a16:creationId xmlns:a16="http://schemas.microsoft.com/office/drawing/2014/main" id="{5F1D4C0D-D58B-4645-B9B3-4592B2C91AD3}"/>
              </a:ext>
            </a:extLst>
          </p:cNvPr>
          <p:cNvCxnSpPr>
            <a:endCxn id="116" idx="3"/>
          </p:cNvCxnSpPr>
          <p:nvPr/>
        </p:nvCxnSpPr>
        <p:spPr>
          <a:xfrm flipV="1">
            <a:off x="10130087" y="3347664"/>
            <a:ext cx="240239" cy="232143"/>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Rectangle: Rounded Corners 67">
            <a:extLst>
              <a:ext uri="{FF2B5EF4-FFF2-40B4-BE49-F238E27FC236}">
                <a16:creationId xmlns:a16="http://schemas.microsoft.com/office/drawing/2014/main" id="{D3D9862E-CA95-CB40-BCED-43C616174DA3}"/>
              </a:ext>
            </a:extLst>
          </p:cNvPr>
          <p:cNvSpPr/>
          <p:nvPr/>
        </p:nvSpPr>
        <p:spPr>
          <a:xfrm>
            <a:off x="9770789" y="2460631"/>
            <a:ext cx="1232713" cy="1948378"/>
          </a:xfrm>
          <a:prstGeom prst="roundRect">
            <a:avLst/>
          </a:prstGeom>
          <a:noFill/>
          <a:ln w="25400">
            <a:solidFill>
              <a:schemeClr val="tx1"/>
            </a:solidFill>
            <a:prstDash val="sysDash"/>
            <a:extLst>
              <a:ext uri="{C807C97D-BFC1-408E-A445-0C87EB9F89A2}">
                <ask:lineSketchStyleProps xmlns:ask="http://schemas.microsoft.com/office/drawing/2018/sketchyshapes" sd="4057322111">
                  <a:custGeom>
                    <a:avLst/>
                    <a:gdLst>
                      <a:gd name="connsiteX0" fmla="*/ 0 w 1232713"/>
                      <a:gd name="connsiteY0" fmla="*/ 205456 h 1948378"/>
                      <a:gd name="connsiteX1" fmla="*/ 205456 w 1232713"/>
                      <a:gd name="connsiteY1" fmla="*/ 0 h 1948378"/>
                      <a:gd name="connsiteX2" fmla="*/ 632793 w 1232713"/>
                      <a:gd name="connsiteY2" fmla="*/ 0 h 1948378"/>
                      <a:gd name="connsiteX3" fmla="*/ 1027257 w 1232713"/>
                      <a:gd name="connsiteY3" fmla="*/ 0 h 1948378"/>
                      <a:gd name="connsiteX4" fmla="*/ 1232713 w 1232713"/>
                      <a:gd name="connsiteY4" fmla="*/ 205456 h 1948378"/>
                      <a:gd name="connsiteX5" fmla="*/ 1232713 w 1232713"/>
                      <a:gd name="connsiteY5" fmla="*/ 702570 h 1948378"/>
                      <a:gd name="connsiteX6" fmla="*/ 1232713 w 1232713"/>
                      <a:gd name="connsiteY6" fmla="*/ 1245808 h 1948378"/>
                      <a:gd name="connsiteX7" fmla="*/ 1232713 w 1232713"/>
                      <a:gd name="connsiteY7" fmla="*/ 1742922 h 1948378"/>
                      <a:gd name="connsiteX8" fmla="*/ 1027257 w 1232713"/>
                      <a:gd name="connsiteY8" fmla="*/ 1948378 h 1948378"/>
                      <a:gd name="connsiteX9" fmla="*/ 632793 w 1232713"/>
                      <a:gd name="connsiteY9" fmla="*/ 1948378 h 1948378"/>
                      <a:gd name="connsiteX10" fmla="*/ 205456 w 1232713"/>
                      <a:gd name="connsiteY10" fmla="*/ 1948378 h 1948378"/>
                      <a:gd name="connsiteX11" fmla="*/ 0 w 1232713"/>
                      <a:gd name="connsiteY11" fmla="*/ 1742922 h 1948378"/>
                      <a:gd name="connsiteX12" fmla="*/ 0 w 1232713"/>
                      <a:gd name="connsiteY12" fmla="*/ 1199684 h 1948378"/>
                      <a:gd name="connsiteX13" fmla="*/ 0 w 1232713"/>
                      <a:gd name="connsiteY13" fmla="*/ 733319 h 1948378"/>
                      <a:gd name="connsiteX14" fmla="*/ 0 w 1232713"/>
                      <a:gd name="connsiteY14" fmla="*/ 205456 h 194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2713" h="1948378" extrusionOk="0">
                        <a:moveTo>
                          <a:pt x="0" y="205456"/>
                        </a:moveTo>
                        <a:cubicBezTo>
                          <a:pt x="16141" y="113090"/>
                          <a:pt x="85250" y="-10656"/>
                          <a:pt x="205456" y="0"/>
                        </a:cubicBezTo>
                        <a:cubicBezTo>
                          <a:pt x="353320" y="20382"/>
                          <a:pt x="505295" y="2364"/>
                          <a:pt x="632793" y="0"/>
                        </a:cubicBezTo>
                        <a:cubicBezTo>
                          <a:pt x="760291" y="-2364"/>
                          <a:pt x="886912" y="11095"/>
                          <a:pt x="1027257" y="0"/>
                        </a:cubicBezTo>
                        <a:cubicBezTo>
                          <a:pt x="1135711" y="1655"/>
                          <a:pt x="1234355" y="104321"/>
                          <a:pt x="1232713" y="205456"/>
                        </a:cubicBezTo>
                        <a:cubicBezTo>
                          <a:pt x="1220029" y="419631"/>
                          <a:pt x="1210146" y="575592"/>
                          <a:pt x="1232713" y="702570"/>
                        </a:cubicBezTo>
                        <a:cubicBezTo>
                          <a:pt x="1255280" y="829548"/>
                          <a:pt x="1206524" y="1118117"/>
                          <a:pt x="1232713" y="1245808"/>
                        </a:cubicBezTo>
                        <a:cubicBezTo>
                          <a:pt x="1258902" y="1373499"/>
                          <a:pt x="1228487" y="1626268"/>
                          <a:pt x="1232713" y="1742922"/>
                        </a:cubicBezTo>
                        <a:cubicBezTo>
                          <a:pt x="1214354" y="1840928"/>
                          <a:pt x="1140526" y="1945089"/>
                          <a:pt x="1027257" y="1948378"/>
                        </a:cubicBezTo>
                        <a:cubicBezTo>
                          <a:pt x="929887" y="1945330"/>
                          <a:pt x="746542" y="1954166"/>
                          <a:pt x="632793" y="1948378"/>
                        </a:cubicBezTo>
                        <a:cubicBezTo>
                          <a:pt x="519044" y="1942590"/>
                          <a:pt x="309133" y="1955480"/>
                          <a:pt x="205456" y="1948378"/>
                        </a:cubicBezTo>
                        <a:cubicBezTo>
                          <a:pt x="72250" y="1949754"/>
                          <a:pt x="-6598" y="1857482"/>
                          <a:pt x="0" y="1742922"/>
                        </a:cubicBezTo>
                        <a:cubicBezTo>
                          <a:pt x="-2546" y="1605547"/>
                          <a:pt x="1207" y="1347816"/>
                          <a:pt x="0" y="1199684"/>
                        </a:cubicBezTo>
                        <a:cubicBezTo>
                          <a:pt x="-1207" y="1051552"/>
                          <a:pt x="-3760" y="843980"/>
                          <a:pt x="0" y="733319"/>
                        </a:cubicBezTo>
                        <a:cubicBezTo>
                          <a:pt x="3760" y="622659"/>
                          <a:pt x="-608" y="361869"/>
                          <a:pt x="0" y="205456"/>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6" name="组合 125">
            <a:extLst>
              <a:ext uri="{FF2B5EF4-FFF2-40B4-BE49-F238E27FC236}">
                <a16:creationId xmlns:a16="http://schemas.microsoft.com/office/drawing/2014/main" id="{654665E6-F40A-7C48-8B00-15768D151814}"/>
              </a:ext>
            </a:extLst>
          </p:cNvPr>
          <p:cNvGrpSpPr/>
          <p:nvPr/>
        </p:nvGrpSpPr>
        <p:grpSpPr>
          <a:xfrm>
            <a:off x="9849368" y="4660928"/>
            <a:ext cx="1053697" cy="1212843"/>
            <a:chOff x="9120711" y="4689032"/>
            <a:chExt cx="1053697" cy="1212843"/>
          </a:xfrm>
        </p:grpSpPr>
        <p:sp>
          <p:nvSpPr>
            <p:cNvPr id="127" name="TextBox 54">
              <a:extLst>
                <a:ext uri="{FF2B5EF4-FFF2-40B4-BE49-F238E27FC236}">
                  <a16:creationId xmlns:a16="http://schemas.microsoft.com/office/drawing/2014/main" id="{F367E83C-5954-4844-94B6-37CE720522F3}"/>
                </a:ext>
              </a:extLst>
            </p:cNvPr>
            <p:cNvSpPr txBox="1"/>
            <p:nvPr/>
          </p:nvSpPr>
          <p:spPr>
            <a:xfrm>
              <a:off x="9120711" y="5532543"/>
              <a:ext cx="1053697" cy="369332"/>
            </a:xfrm>
            <a:prstGeom prst="rect">
              <a:avLst/>
            </a:prstGeom>
            <a:noFill/>
          </p:spPr>
          <p:txBody>
            <a:bodyPr wrap="square" rtlCol="0">
              <a:spAutoFit/>
            </a:bodyPr>
            <a:lstStyle/>
            <a:p>
              <a:pPr algn="ctr"/>
              <a:r>
                <a:rPr lang="en-US" dirty="0"/>
                <a:t>Server</a:t>
              </a:r>
              <a:r>
                <a:rPr lang="en-US" altLang="zh-CN" baseline="-25000" dirty="0"/>
                <a:t>4</a:t>
              </a:r>
              <a:endParaRPr lang="en-US" baseline="-25000" dirty="0"/>
            </a:p>
          </p:txBody>
        </p:sp>
        <p:pic>
          <p:nvPicPr>
            <p:cNvPr id="128" name="图片 127">
              <a:extLst>
                <a:ext uri="{FF2B5EF4-FFF2-40B4-BE49-F238E27FC236}">
                  <a16:creationId xmlns:a16="http://schemas.microsoft.com/office/drawing/2014/main" id="{88F60043-268F-DA4C-8D72-F5D1208F977A}"/>
                </a:ext>
              </a:extLst>
            </p:cNvPr>
            <p:cNvPicPr>
              <a:picLocks noChangeAspect="1"/>
            </p:cNvPicPr>
            <p:nvPr/>
          </p:nvPicPr>
          <p:blipFill>
            <a:blip r:embed="rId9"/>
            <a:stretch>
              <a:fillRect/>
            </a:stretch>
          </p:blipFill>
          <p:spPr>
            <a:xfrm>
              <a:off x="9420079" y="4689032"/>
              <a:ext cx="508000" cy="914400"/>
            </a:xfrm>
            <a:prstGeom prst="rect">
              <a:avLst/>
            </a:prstGeom>
          </p:spPr>
        </p:pic>
      </p:grpSp>
      <p:cxnSp>
        <p:nvCxnSpPr>
          <p:cNvPr id="129" name="Straight Arrow Connector 68">
            <a:extLst>
              <a:ext uri="{FF2B5EF4-FFF2-40B4-BE49-F238E27FC236}">
                <a16:creationId xmlns:a16="http://schemas.microsoft.com/office/drawing/2014/main" id="{BDD5EE06-A4E3-DF42-8981-F72C22F19212}"/>
              </a:ext>
            </a:extLst>
          </p:cNvPr>
          <p:cNvCxnSpPr>
            <a:cxnSpLocks/>
            <a:stCxn id="61" idx="3"/>
            <a:endCxn id="100" idx="1"/>
          </p:cNvCxnSpPr>
          <p:nvPr/>
        </p:nvCxnSpPr>
        <p:spPr>
          <a:xfrm flipV="1">
            <a:off x="4113130" y="2790588"/>
            <a:ext cx="1840176" cy="944260"/>
          </a:xfrm>
          <a:prstGeom prst="straightConnector1">
            <a:avLst/>
          </a:prstGeom>
          <a:ln>
            <a:solidFill>
              <a:srgbClr val="C00000"/>
            </a:solidFill>
            <a:prstDash val="sysDash"/>
            <a:headEnd type="triangle" w="med" len="med"/>
            <a:tailEnd type="triangle" w="med" len="med"/>
          </a:ln>
          <a:effectLst/>
        </p:spPr>
        <p:style>
          <a:lnRef idx="3">
            <a:schemeClr val="dk1"/>
          </a:lnRef>
          <a:fillRef idx="0">
            <a:schemeClr val="dk1"/>
          </a:fillRef>
          <a:effectRef idx="2">
            <a:schemeClr val="dk1"/>
          </a:effectRef>
          <a:fontRef idx="minor">
            <a:schemeClr val="tx1"/>
          </a:fontRef>
        </p:style>
      </p:cxnSp>
      <p:cxnSp>
        <p:nvCxnSpPr>
          <p:cNvPr id="130" name="Straight Arrow Connector 68">
            <a:extLst>
              <a:ext uri="{FF2B5EF4-FFF2-40B4-BE49-F238E27FC236}">
                <a16:creationId xmlns:a16="http://schemas.microsoft.com/office/drawing/2014/main" id="{C1DEB6C4-0416-E546-8928-29EB9E724DFC}"/>
              </a:ext>
            </a:extLst>
          </p:cNvPr>
          <p:cNvCxnSpPr>
            <a:cxnSpLocks/>
            <a:stCxn id="103" idx="3"/>
            <a:endCxn id="123" idx="1"/>
          </p:cNvCxnSpPr>
          <p:nvPr/>
        </p:nvCxnSpPr>
        <p:spPr>
          <a:xfrm flipV="1">
            <a:off x="8293429" y="3733030"/>
            <a:ext cx="1477360" cy="1818"/>
          </a:xfrm>
          <a:prstGeom prst="straightConnector1">
            <a:avLst/>
          </a:prstGeom>
          <a:ln>
            <a:solidFill>
              <a:srgbClr val="C00000"/>
            </a:solidFill>
            <a:prstDash val="sysDash"/>
            <a:headEnd type="triangle" w="med" len="med"/>
            <a:tailEnd type="triangle" w="med" len="med"/>
          </a:ln>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38118984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wipe(down)">
                                      <p:cBhvr>
                                        <p:cTn id="45" dur="250"/>
                                        <p:tgtEl>
                                          <p:spTgt spid="56"/>
                                        </p:tgtEl>
                                      </p:cBhvr>
                                    </p:animEffect>
                                  </p:childTnLst>
                                </p:cTn>
                              </p:par>
                            </p:childTnLst>
                          </p:cTn>
                        </p:par>
                        <p:par>
                          <p:cTn id="46" fill="hold">
                            <p:stCondLst>
                              <p:cond delay="250"/>
                            </p:stCondLst>
                            <p:childTnLst>
                              <p:par>
                                <p:cTn id="47" presetID="22" presetClass="entr" presetSubtype="4" fill="hold" nodeType="after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wipe(down)">
                                      <p:cBhvr>
                                        <p:cTn id="49" dur="250"/>
                                        <p:tgtEl>
                                          <p:spTgt spid="59"/>
                                        </p:tgtEl>
                                      </p:cBhvr>
                                    </p:animEffect>
                                  </p:childTnLst>
                                </p:cTn>
                              </p:par>
                            </p:childTnLst>
                          </p:cTn>
                        </p:par>
                        <p:par>
                          <p:cTn id="50" fill="hold">
                            <p:stCondLst>
                              <p:cond delay="500"/>
                            </p:stCondLst>
                            <p:childTnLst>
                              <p:par>
                                <p:cTn id="51" presetID="22" presetClass="entr" presetSubtype="8" fill="hold" nodeType="after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wipe(left)">
                                      <p:cBhvr>
                                        <p:cTn id="53" dur="250"/>
                                        <p:tgtEl>
                                          <p:spTgt spid="69"/>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72"/>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80"/>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81"/>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82"/>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83"/>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84"/>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87"/>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88"/>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89"/>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90"/>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91"/>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92"/>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93"/>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96"/>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97"/>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104"/>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105"/>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106"/>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nodeType="clickEffect">
                                  <p:stCondLst>
                                    <p:cond delay="0"/>
                                  </p:stCondLst>
                                  <p:childTnLst>
                                    <p:set>
                                      <p:cBhvr>
                                        <p:cTn id="95" dur="1" fill="hold">
                                          <p:stCondLst>
                                            <p:cond delay="0"/>
                                          </p:stCondLst>
                                        </p:cTn>
                                        <p:tgtEl>
                                          <p:spTgt spid="98"/>
                                        </p:tgtEl>
                                        <p:attrNameLst>
                                          <p:attrName>style.visibility</p:attrName>
                                        </p:attrNameLst>
                                      </p:cBhvr>
                                      <p:to>
                                        <p:strVal val="visible"/>
                                      </p:to>
                                    </p:set>
                                    <p:animEffect transition="in" filter="wipe(down)">
                                      <p:cBhvr>
                                        <p:cTn id="96" dur="250"/>
                                        <p:tgtEl>
                                          <p:spTgt spid="98"/>
                                        </p:tgtEl>
                                      </p:cBhvr>
                                    </p:animEffect>
                                  </p:childTnLst>
                                </p:cTn>
                              </p:par>
                            </p:childTnLst>
                          </p:cTn>
                        </p:par>
                        <p:par>
                          <p:cTn id="97" fill="hold">
                            <p:stCondLst>
                              <p:cond delay="250"/>
                            </p:stCondLst>
                            <p:childTnLst>
                              <p:par>
                                <p:cTn id="98" presetID="22" presetClass="entr" presetSubtype="4" fill="hold" nodeType="afterEffect">
                                  <p:stCondLst>
                                    <p:cond delay="0"/>
                                  </p:stCondLst>
                                  <p:childTnLst>
                                    <p:set>
                                      <p:cBhvr>
                                        <p:cTn id="99" dur="1" fill="hold">
                                          <p:stCondLst>
                                            <p:cond delay="0"/>
                                          </p:stCondLst>
                                        </p:cTn>
                                        <p:tgtEl>
                                          <p:spTgt spid="101"/>
                                        </p:tgtEl>
                                        <p:attrNameLst>
                                          <p:attrName>style.visibility</p:attrName>
                                        </p:attrNameLst>
                                      </p:cBhvr>
                                      <p:to>
                                        <p:strVal val="visible"/>
                                      </p:to>
                                    </p:set>
                                    <p:animEffect transition="in" filter="wipe(down)">
                                      <p:cBhvr>
                                        <p:cTn id="100" dur="250"/>
                                        <p:tgtEl>
                                          <p:spTgt spid="101"/>
                                        </p:tgtEl>
                                      </p:cBhvr>
                                    </p:animEffect>
                                  </p:childTnLst>
                                </p:cTn>
                              </p:par>
                            </p:childTnLst>
                          </p:cTn>
                        </p:par>
                        <p:par>
                          <p:cTn id="101" fill="hold">
                            <p:stCondLst>
                              <p:cond delay="500"/>
                            </p:stCondLst>
                            <p:childTnLst>
                              <p:par>
                                <p:cTn id="102" presetID="22" presetClass="entr" presetSubtype="8" fill="hold" nodeType="afterEffect">
                                  <p:stCondLst>
                                    <p:cond delay="0"/>
                                  </p:stCondLst>
                                  <p:childTnLst>
                                    <p:set>
                                      <p:cBhvr>
                                        <p:cTn id="103" dur="1" fill="hold">
                                          <p:stCondLst>
                                            <p:cond delay="0"/>
                                          </p:stCondLst>
                                        </p:cTn>
                                        <p:tgtEl>
                                          <p:spTgt spid="107"/>
                                        </p:tgtEl>
                                        <p:attrNameLst>
                                          <p:attrName>style.visibility</p:attrName>
                                        </p:attrNameLst>
                                      </p:cBhvr>
                                      <p:to>
                                        <p:strVal val="visible"/>
                                      </p:to>
                                    </p:set>
                                    <p:animEffect transition="in" filter="wipe(left)">
                                      <p:cBhvr>
                                        <p:cTn id="104" dur="250"/>
                                        <p:tgtEl>
                                          <p:spTgt spid="107"/>
                                        </p:tgtEl>
                                      </p:cBhvr>
                                    </p:animEffect>
                                  </p:childTnLst>
                                </p:cTn>
                              </p:par>
                              <p:par>
                                <p:cTn id="105" presetID="1" presetClass="entr" presetSubtype="0" fill="hold" nodeType="withEffect">
                                  <p:stCondLst>
                                    <p:cond delay="0"/>
                                  </p:stCondLst>
                                  <p:childTnLst>
                                    <p:set>
                                      <p:cBhvr>
                                        <p:cTn id="106" dur="1" fill="hold">
                                          <p:stCondLst>
                                            <p:cond delay="0"/>
                                          </p:stCondLst>
                                        </p:cTn>
                                        <p:tgtEl>
                                          <p:spTgt spid="114"/>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1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1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19"/>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20"/>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2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25"/>
                                        </p:tgtEl>
                                        <p:attrNameLst>
                                          <p:attrName>style.visibility</p:attrName>
                                        </p:attrNameLst>
                                      </p:cBhvr>
                                      <p:to>
                                        <p:strVal val="visible"/>
                                      </p:to>
                                    </p:set>
                                  </p:childTnLst>
                                </p:cTn>
                              </p:par>
                            </p:childTnLst>
                          </p:cTn>
                        </p:par>
                        <p:par>
                          <p:cTn id="119" fill="hold">
                            <p:stCondLst>
                              <p:cond delay="750"/>
                            </p:stCondLst>
                            <p:childTnLst>
                              <p:par>
                                <p:cTn id="120" presetID="22" presetClass="entr" presetSubtype="4" fill="hold" nodeType="afterEffect">
                                  <p:stCondLst>
                                    <p:cond delay="0"/>
                                  </p:stCondLst>
                                  <p:childTnLst>
                                    <p:set>
                                      <p:cBhvr>
                                        <p:cTn id="121" dur="1" fill="hold">
                                          <p:stCondLst>
                                            <p:cond delay="0"/>
                                          </p:stCondLst>
                                        </p:cTn>
                                        <p:tgtEl>
                                          <p:spTgt spid="121"/>
                                        </p:tgtEl>
                                        <p:attrNameLst>
                                          <p:attrName>style.visibility</p:attrName>
                                        </p:attrNameLst>
                                      </p:cBhvr>
                                      <p:to>
                                        <p:strVal val="visible"/>
                                      </p:to>
                                    </p:set>
                                    <p:animEffect transition="in" filter="wipe(down)">
                                      <p:cBhvr>
                                        <p:cTn id="122" dur="250"/>
                                        <p:tgtEl>
                                          <p:spTgt spid="121"/>
                                        </p:tgtEl>
                                      </p:cBhvr>
                                    </p:animEffect>
                                  </p:childTnLst>
                                </p:cTn>
                              </p:par>
                            </p:childTnLst>
                          </p:cTn>
                        </p:par>
                        <p:par>
                          <p:cTn id="123" fill="hold">
                            <p:stCondLst>
                              <p:cond delay="1000"/>
                            </p:stCondLst>
                            <p:childTnLst>
                              <p:par>
                                <p:cTn id="124" presetID="22" presetClass="entr" presetSubtype="8" fill="hold" nodeType="afterEffect">
                                  <p:stCondLst>
                                    <p:cond delay="0"/>
                                  </p:stCondLst>
                                  <p:childTnLst>
                                    <p:set>
                                      <p:cBhvr>
                                        <p:cTn id="125" dur="1" fill="hold">
                                          <p:stCondLst>
                                            <p:cond delay="0"/>
                                          </p:stCondLst>
                                        </p:cTn>
                                        <p:tgtEl>
                                          <p:spTgt spid="129"/>
                                        </p:tgtEl>
                                        <p:attrNameLst>
                                          <p:attrName>style.visibility</p:attrName>
                                        </p:attrNameLst>
                                      </p:cBhvr>
                                      <p:to>
                                        <p:strVal val="visible"/>
                                      </p:to>
                                    </p:set>
                                    <p:animEffect transition="in" filter="wipe(left)">
                                      <p:cBhvr>
                                        <p:cTn id="126" dur="250"/>
                                        <p:tgtEl>
                                          <p:spTgt spid="129"/>
                                        </p:tgtEl>
                                      </p:cBhvr>
                                    </p:animEffect>
                                  </p:childTnLst>
                                </p:cTn>
                              </p:par>
                            </p:childTnLst>
                          </p:cTn>
                        </p:par>
                        <p:par>
                          <p:cTn id="127" fill="hold">
                            <p:stCondLst>
                              <p:cond delay="1250"/>
                            </p:stCondLst>
                            <p:childTnLst>
                              <p:par>
                                <p:cTn id="128" presetID="22" presetClass="entr" presetSubtype="8" fill="hold" nodeType="afterEffect">
                                  <p:stCondLst>
                                    <p:cond delay="0"/>
                                  </p:stCondLst>
                                  <p:childTnLst>
                                    <p:set>
                                      <p:cBhvr>
                                        <p:cTn id="129" dur="1" fill="hold">
                                          <p:stCondLst>
                                            <p:cond delay="0"/>
                                          </p:stCondLst>
                                        </p:cTn>
                                        <p:tgtEl>
                                          <p:spTgt spid="130"/>
                                        </p:tgtEl>
                                        <p:attrNameLst>
                                          <p:attrName>style.visibility</p:attrName>
                                        </p:attrNameLst>
                                      </p:cBhvr>
                                      <p:to>
                                        <p:strVal val="visible"/>
                                      </p:to>
                                    </p:set>
                                    <p:animEffect transition="in" filter="wipe(left)">
                                      <p:cBhvr>
                                        <p:cTn id="130" dur="25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44" grpId="0"/>
      <p:bldP spid="45" grpId="0"/>
      <p:bldP spid="46" grpId="0"/>
      <p:bldP spid="52" grpId="0" animBg="1"/>
      <p:bldP spid="53" grpId="0"/>
      <p:bldP spid="67" grpId="0" animBg="1"/>
      <p:bldP spid="68" grpId="0" animBg="1"/>
      <p:bldP spid="72" grpId="0"/>
      <p:bldP spid="80" grpId="0"/>
      <p:bldP spid="89" grpId="0"/>
      <p:bldP spid="90" grpId="0"/>
      <p:bldP spid="91" grpId="0"/>
      <p:bldP spid="96" grpId="0" animBg="1"/>
      <p:bldP spid="97" grpId="0"/>
      <p:bldP spid="105" grpId="0" animBg="1"/>
      <p:bldP spid="106" grpId="0" animBg="1"/>
      <p:bldP spid="118" grpId="0"/>
      <p:bldP spid="119" grpId="0"/>
      <p:bldP spid="12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57DDC5B-A23F-6845-84CB-77182828BCE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95548" y="1412776"/>
            <a:ext cx="5777801" cy="4710820"/>
          </a:xfrm>
          <a:prstGeom prst="rect">
            <a:avLst/>
          </a:prstGeom>
        </p:spPr>
      </p:pic>
      <p:sp>
        <p:nvSpPr>
          <p:cNvPr id="2" name="标题 1">
            <a:extLst>
              <a:ext uri="{FF2B5EF4-FFF2-40B4-BE49-F238E27FC236}">
                <a16:creationId xmlns:a16="http://schemas.microsoft.com/office/drawing/2014/main" id="{86F36F1E-CD30-0B42-BA85-2B195F523390}"/>
              </a:ext>
            </a:extLst>
          </p:cNvPr>
          <p:cNvSpPr>
            <a:spLocks noGrp="1"/>
          </p:cNvSpPr>
          <p:nvPr>
            <p:ph type="title"/>
          </p:nvPr>
        </p:nvSpPr>
        <p:spPr/>
        <p:txBody>
          <a:bodyPr/>
          <a:lstStyle/>
          <a:p>
            <a:r>
              <a:rPr lang="zh-CN" altLang="en-US" dirty="0">
                <a:latin typeface="+mj-ea"/>
                <a:cs typeface="Times New Roman" panose="02020503050405090304" pitchFamily="18" charset="0"/>
              </a:rPr>
              <a:t>通讯硬件</a:t>
            </a:r>
            <a:endParaRPr kumimoji="1" lang="zh-CN" altLang="en-US" dirty="0"/>
          </a:p>
        </p:txBody>
      </p:sp>
      <p:sp>
        <p:nvSpPr>
          <p:cNvPr id="4" name="内容占位符 4">
            <a:extLst>
              <a:ext uri="{FF2B5EF4-FFF2-40B4-BE49-F238E27FC236}">
                <a16:creationId xmlns:a16="http://schemas.microsoft.com/office/drawing/2014/main" id="{28D82543-4ACE-1949-80C2-DBD0248A5378}"/>
              </a:ext>
            </a:extLst>
          </p:cNvPr>
          <p:cNvSpPr>
            <a:spLocks noGrp="1"/>
          </p:cNvSpPr>
          <p:nvPr>
            <p:ph sz="half" idx="1"/>
          </p:nvPr>
        </p:nvSpPr>
        <p:spPr>
          <a:xfrm>
            <a:off x="7106493" y="1412776"/>
            <a:ext cx="4480615" cy="4608512"/>
          </a:xfrm>
        </p:spPr>
        <p:txBody>
          <a:bodyPr anchor="ctr"/>
          <a:lstStyle/>
          <a:p>
            <a:pPr>
              <a:lnSpc>
                <a:spcPct val="150000"/>
              </a:lnSpc>
            </a:pPr>
            <a:r>
              <a:rPr lang="zh-CN" altLang="en-US" sz="2400" dirty="0">
                <a:latin typeface="Gill Sans MT" panose="020B0502020104020203" pitchFamily="34" charset="0"/>
              </a:rPr>
              <a:t>机器内通信</a:t>
            </a:r>
            <a:endParaRPr lang="en-US" altLang="zh-CN" sz="2400" dirty="0">
              <a:latin typeface="Gill Sans MT" panose="020B0502020104020203" pitchFamily="34" charset="0"/>
            </a:endParaRPr>
          </a:p>
          <a:p>
            <a:pPr lvl="1">
              <a:lnSpc>
                <a:spcPct val="150000"/>
              </a:lnSpc>
            </a:pPr>
            <a:r>
              <a:rPr lang="zh-CN" altLang="en-US" sz="2000" dirty="0">
                <a:latin typeface="Gill Sans MT" panose="020B0502020104020203" pitchFamily="34" charset="0"/>
              </a:rPr>
              <a:t>共享内存</a:t>
            </a:r>
            <a:endParaRPr lang="en-US" altLang="zh-CN" sz="2000" dirty="0">
              <a:latin typeface="Gill Sans MT" panose="020B0502020104020203" pitchFamily="34" charset="0"/>
            </a:endParaRPr>
          </a:p>
          <a:p>
            <a:pPr lvl="1">
              <a:lnSpc>
                <a:spcPct val="150000"/>
              </a:lnSpc>
            </a:pPr>
            <a:r>
              <a:rPr lang="en-US" altLang="zh-CN" sz="2000" dirty="0">
                <a:latin typeface="Gill Sans MT" panose="020B0502020104020203" pitchFamily="34" charset="0"/>
              </a:rPr>
              <a:t>PCIe</a:t>
            </a:r>
          </a:p>
          <a:p>
            <a:pPr lvl="1">
              <a:lnSpc>
                <a:spcPct val="150000"/>
              </a:lnSpc>
            </a:pPr>
            <a:r>
              <a:rPr lang="en-US" altLang="zh-CN" sz="2000" dirty="0">
                <a:latin typeface="Gill Sans MT" panose="020B0502020104020203" pitchFamily="34" charset="0"/>
              </a:rPr>
              <a:t>NVLink</a:t>
            </a:r>
            <a:r>
              <a:rPr lang="zh-CN" altLang="en-US" sz="2000" dirty="0">
                <a:latin typeface="Gill Sans MT" panose="020B0502020104020203" pitchFamily="34" charset="0"/>
              </a:rPr>
              <a:t>（直连模式）</a:t>
            </a:r>
            <a:endParaRPr lang="en-US" altLang="zh-CN" sz="2000" dirty="0">
              <a:latin typeface="Gill Sans MT" panose="020B0502020104020203" pitchFamily="34" charset="0"/>
            </a:endParaRPr>
          </a:p>
          <a:p>
            <a:pPr lvl="1">
              <a:lnSpc>
                <a:spcPct val="150000"/>
              </a:lnSpc>
            </a:pPr>
            <a:endParaRPr lang="en-US" altLang="zh-CN" sz="2000" dirty="0">
              <a:latin typeface="Gill Sans MT" panose="020B0502020104020203" pitchFamily="34" charset="0"/>
            </a:endParaRPr>
          </a:p>
          <a:p>
            <a:pPr>
              <a:lnSpc>
                <a:spcPct val="150000"/>
              </a:lnSpc>
            </a:pPr>
            <a:r>
              <a:rPr lang="zh-CN" altLang="en-US" sz="2400" dirty="0">
                <a:solidFill>
                  <a:schemeClr val="bg2">
                    <a:lumMod val="75000"/>
                  </a:schemeClr>
                </a:solidFill>
                <a:latin typeface="Gill Sans MT" panose="020B0502020104020203" pitchFamily="34" charset="0"/>
              </a:rPr>
              <a:t>机器间通信</a:t>
            </a:r>
            <a:endParaRPr lang="en-US" altLang="zh-CN" sz="2400" dirty="0">
              <a:solidFill>
                <a:schemeClr val="bg2">
                  <a:lumMod val="75000"/>
                </a:schemeClr>
              </a:solidFill>
              <a:latin typeface="Gill Sans MT" panose="020B0502020104020203" pitchFamily="34" charset="0"/>
            </a:endParaRPr>
          </a:p>
          <a:p>
            <a:pPr lvl="1">
              <a:lnSpc>
                <a:spcPct val="150000"/>
              </a:lnSpc>
            </a:pPr>
            <a:r>
              <a:rPr lang="en-US" altLang="zh-CN" sz="2000" dirty="0">
                <a:solidFill>
                  <a:schemeClr val="bg2">
                    <a:lumMod val="75000"/>
                  </a:schemeClr>
                </a:solidFill>
                <a:latin typeface="Gill Sans MT" panose="020B0502020104020203" pitchFamily="34" charset="0"/>
              </a:rPr>
              <a:t>TCP/IP</a:t>
            </a:r>
            <a:r>
              <a:rPr lang="zh-CN" altLang="en-US" sz="2000" dirty="0">
                <a:solidFill>
                  <a:schemeClr val="bg2">
                    <a:lumMod val="75000"/>
                  </a:schemeClr>
                </a:solidFill>
                <a:latin typeface="Gill Sans MT" panose="020B0502020104020203" pitchFamily="34" charset="0"/>
              </a:rPr>
              <a:t>网络</a:t>
            </a:r>
            <a:endParaRPr lang="en-US" altLang="zh-CN" sz="2000" dirty="0">
              <a:solidFill>
                <a:schemeClr val="bg2">
                  <a:lumMod val="75000"/>
                </a:schemeClr>
              </a:solidFill>
              <a:latin typeface="Gill Sans MT" panose="020B0502020104020203" pitchFamily="34" charset="0"/>
            </a:endParaRPr>
          </a:p>
          <a:p>
            <a:pPr lvl="1">
              <a:lnSpc>
                <a:spcPct val="150000"/>
              </a:lnSpc>
            </a:pPr>
            <a:r>
              <a:rPr lang="en-US" altLang="zh-CN" sz="2000" dirty="0">
                <a:solidFill>
                  <a:schemeClr val="bg2">
                    <a:lumMod val="75000"/>
                  </a:schemeClr>
                </a:solidFill>
                <a:latin typeface="Gill Sans MT" panose="020B0502020104020203" pitchFamily="34" charset="0"/>
              </a:rPr>
              <a:t>RDMA</a:t>
            </a:r>
            <a:r>
              <a:rPr lang="zh-CN" altLang="en-US" sz="2000" dirty="0">
                <a:solidFill>
                  <a:schemeClr val="bg2">
                    <a:lumMod val="75000"/>
                  </a:schemeClr>
                </a:solidFill>
                <a:latin typeface="Gill Sans MT" panose="020B0502020104020203" pitchFamily="34" charset="0"/>
              </a:rPr>
              <a:t>网络（直连模式）</a:t>
            </a:r>
            <a:endParaRPr lang="en-US" altLang="zh-CN" sz="2000" dirty="0">
              <a:solidFill>
                <a:schemeClr val="bg2">
                  <a:lumMod val="75000"/>
                </a:schemeClr>
              </a:solidFill>
              <a:latin typeface="Gill Sans MT" panose="020B0502020104020203" pitchFamily="34" charset="0"/>
            </a:endParaRPr>
          </a:p>
        </p:txBody>
      </p:sp>
    </p:spTree>
    <p:extLst>
      <p:ext uri="{BB962C8B-B14F-4D97-AF65-F5344CB8AC3E}">
        <p14:creationId xmlns:p14="http://schemas.microsoft.com/office/powerpoint/2010/main" val="2705945903"/>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244FF29-46C0-D445-A6D7-0B0D1250CB6A}"/>
              </a:ext>
            </a:extLst>
          </p:cNvPr>
          <p:cNvPicPr>
            <a:picLocks noChangeAspect="1"/>
          </p:cNvPicPr>
          <p:nvPr/>
        </p:nvPicPr>
        <p:blipFill>
          <a:blip r:embed="rId2"/>
          <a:stretch>
            <a:fillRect/>
          </a:stretch>
        </p:blipFill>
        <p:spPr>
          <a:xfrm rot="16200000">
            <a:off x="1785180" y="685417"/>
            <a:ext cx="3801866" cy="4680520"/>
          </a:xfrm>
          <a:prstGeom prst="rect">
            <a:avLst/>
          </a:prstGeom>
        </p:spPr>
      </p:pic>
      <p:pic>
        <p:nvPicPr>
          <p:cNvPr id="5" name="图片 4">
            <a:extLst>
              <a:ext uri="{FF2B5EF4-FFF2-40B4-BE49-F238E27FC236}">
                <a16:creationId xmlns:a16="http://schemas.microsoft.com/office/drawing/2014/main" id="{386F9AB5-5401-8A4A-BD39-70AF882F887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53864" y="4869160"/>
            <a:ext cx="4464496" cy="1085660"/>
          </a:xfrm>
          <a:prstGeom prst="rect">
            <a:avLst/>
          </a:prstGeom>
        </p:spPr>
      </p:pic>
      <p:sp>
        <p:nvSpPr>
          <p:cNvPr id="9" name="标题 1">
            <a:extLst>
              <a:ext uri="{FF2B5EF4-FFF2-40B4-BE49-F238E27FC236}">
                <a16:creationId xmlns:a16="http://schemas.microsoft.com/office/drawing/2014/main" id="{C34F12F3-0369-1144-806B-945BD710B319}"/>
              </a:ext>
            </a:extLst>
          </p:cNvPr>
          <p:cNvSpPr>
            <a:spLocks noGrp="1"/>
          </p:cNvSpPr>
          <p:nvPr>
            <p:ph type="title"/>
          </p:nvPr>
        </p:nvSpPr>
        <p:spPr/>
        <p:txBody>
          <a:bodyPr/>
          <a:lstStyle/>
          <a:p>
            <a:r>
              <a:rPr lang="zh-CN" altLang="en-US" dirty="0">
                <a:solidFill>
                  <a:srgbClr val="C00000"/>
                </a:solidFill>
                <a:latin typeface="+mj-ea"/>
                <a:ea typeface="+mj-ea"/>
                <a:cs typeface="Times New Roman" panose="02020503050405090304" pitchFamily="18" charset="0"/>
              </a:rPr>
              <a:t>通讯硬件</a:t>
            </a:r>
            <a:endParaRPr lang="zh-CN" altLang="en-US" sz="2800" dirty="0">
              <a:solidFill>
                <a:srgbClr val="C00000"/>
              </a:solidFill>
              <a:latin typeface="+mj-ea"/>
              <a:ea typeface="+mj-ea"/>
              <a:cs typeface="Times New Roman" panose="02020503050405090304" pitchFamily="18" charset="0"/>
            </a:endParaRPr>
          </a:p>
        </p:txBody>
      </p:sp>
      <p:sp>
        <p:nvSpPr>
          <p:cNvPr id="10" name="内容占位符 4">
            <a:extLst>
              <a:ext uri="{FF2B5EF4-FFF2-40B4-BE49-F238E27FC236}">
                <a16:creationId xmlns:a16="http://schemas.microsoft.com/office/drawing/2014/main" id="{2D866BE7-099F-A54C-9EC3-DD193CF4527A}"/>
              </a:ext>
            </a:extLst>
          </p:cNvPr>
          <p:cNvSpPr>
            <a:spLocks noGrp="1"/>
          </p:cNvSpPr>
          <p:nvPr>
            <p:ph sz="half" idx="1"/>
          </p:nvPr>
        </p:nvSpPr>
        <p:spPr>
          <a:xfrm>
            <a:off x="7122612" y="1412776"/>
            <a:ext cx="4464496" cy="4608512"/>
          </a:xfrm>
        </p:spPr>
        <p:txBody>
          <a:bodyPr anchor="ctr"/>
          <a:lstStyle/>
          <a:p>
            <a:r>
              <a:rPr lang="zh-CN" altLang="en-US" sz="2400" dirty="0">
                <a:solidFill>
                  <a:schemeClr val="bg2">
                    <a:lumMod val="75000"/>
                  </a:schemeClr>
                </a:solidFill>
                <a:latin typeface="Gill Sans MT" panose="020B0502020104020203" pitchFamily="34" charset="0"/>
              </a:rPr>
              <a:t>机器内通信</a:t>
            </a:r>
            <a:endParaRPr lang="en-US" altLang="zh-CN" sz="2400" dirty="0">
              <a:solidFill>
                <a:schemeClr val="bg2">
                  <a:lumMod val="75000"/>
                </a:schemeClr>
              </a:solidFill>
              <a:latin typeface="Gill Sans MT" panose="020B0502020104020203" pitchFamily="34" charset="0"/>
            </a:endParaRPr>
          </a:p>
          <a:p>
            <a:pPr lvl="1"/>
            <a:r>
              <a:rPr lang="zh-CN" altLang="en-US" sz="2000" dirty="0">
                <a:solidFill>
                  <a:schemeClr val="bg2">
                    <a:lumMod val="75000"/>
                  </a:schemeClr>
                </a:solidFill>
                <a:latin typeface="Gill Sans MT" panose="020B0502020104020203" pitchFamily="34" charset="0"/>
              </a:rPr>
              <a:t>共享内存</a:t>
            </a:r>
            <a:endParaRPr lang="en-US" altLang="zh-CN" sz="2000" dirty="0">
              <a:solidFill>
                <a:schemeClr val="bg2">
                  <a:lumMod val="75000"/>
                </a:schemeClr>
              </a:solidFill>
              <a:latin typeface="Gill Sans MT" panose="020B0502020104020203" pitchFamily="34" charset="0"/>
            </a:endParaRPr>
          </a:p>
          <a:p>
            <a:pPr lvl="1"/>
            <a:r>
              <a:rPr lang="en-US" altLang="zh-CN" sz="2000" dirty="0">
                <a:solidFill>
                  <a:schemeClr val="bg2">
                    <a:lumMod val="75000"/>
                  </a:schemeClr>
                </a:solidFill>
                <a:latin typeface="Gill Sans MT" panose="020B0502020104020203" pitchFamily="34" charset="0"/>
              </a:rPr>
              <a:t>PCIe</a:t>
            </a:r>
          </a:p>
          <a:p>
            <a:pPr lvl="1"/>
            <a:r>
              <a:rPr lang="en-US" altLang="zh-CN" sz="2000" dirty="0">
                <a:solidFill>
                  <a:schemeClr val="bg2">
                    <a:lumMod val="75000"/>
                  </a:schemeClr>
                </a:solidFill>
                <a:latin typeface="Gill Sans MT" panose="020B0502020104020203" pitchFamily="34" charset="0"/>
              </a:rPr>
              <a:t>NVLink</a:t>
            </a:r>
            <a:r>
              <a:rPr lang="zh-CN" altLang="en-US" sz="2000" dirty="0">
                <a:solidFill>
                  <a:schemeClr val="bg2">
                    <a:lumMod val="75000"/>
                  </a:schemeClr>
                </a:solidFill>
                <a:latin typeface="Gill Sans MT" panose="020B0502020104020203" pitchFamily="34" charset="0"/>
              </a:rPr>
              <a:t>（直连模式）</a:t>
            </a:r>
            <a:endParaRPr lang="en-US" altLang="zh-CN" sz="2000" dirty="0">
              <a:solidFill>
                <a:schemeClr val="bg2">
                  <a:lumMod val="75000"/>
                </a:schemeClr>
              </a:solidFill>
              <a:latin typeface="Gill Sans MT" panose="020B0502020104020203" pitchFamily="34" charset="0"/>
            </a:endParaRPr>
          </a:p>
          <a:p>
            <a:pPr lvl="1"/>
            <a:endParaRPr lang="en-US" altLang="zh-CN" sz="2000" dirty="0">
              <a:latin typeface="Gill Sans MT" panose="020B0502020104020203" pitchFamily="34" charset="0"/>
            </a:endParaRPr>
          </a:p>
          <a:p>
            <a:r>
              <a:rPr lang="zh-CN" altLang="en-US" sz="2400" dirty="0">
                <a:latin typeface="Gill Sans MT" panose="020B0502020104020203" pitchFamily="34" charset="0"/>
              </a:rPr>
              <a:t>机器间通信</a:t>
            </a:r>
            <a:endParaRPr lang="en-US" altLang="zh-CN" sz="2400" dirty="0">
              <a:latin typeface="Gill Sans MT" panose="020B0502020104020203" pitchFamily="34" charset="0"/>
            </a:endParaRPr>
          </a:p>
          <a:p>
            <a:pPr lvl="1"/>
            <a:r>
              <a:rPr lang="en-US" altLang="zh-CN" sz="2000" dirty="0">
                <a:latin typeface="Gill Sans MT" panose="020B0502020104020203" pitchFamily="34" charset="0"/>
              </a:rPr>
              <a:t>TCP/IP</a:t>
            </a:r>
            <a:r>
              <a:rPr lang="zh-CN" altLang="en-US" sz="2000" dirty="0">
                <a:latin typeface="Gill Sans MT" panose="020B0502020104020203" pitchFamily="34" charset="0"/>
              </a:rPr>
              <a:t>网络</a:t>
            </a:r>
            <a:endParaRPr lang="en-US" altLang="zh-CN" sz="2000" dirty="0">
              <a:latin typeface="Gill Sans MT" panose="020B0502020104020203" pitchFamily="34" charset="0"/>
            </a:endParaRPr>
          </a:p>
          <a:p>
            <a:pPr lvl="1"/>
            <a:r>
              <a:rPr lang="en-US" altLang="zh-CN" sz="2000" dirty="0">
                <a:latin typeface="Gill Sans MT" panose="020B0502020104020203" pitchFamily="34" charset="0"/>
              </a:rPr>
              <a:t>RDMA</a:t>
            </a:r>
            <a:r>
              <a:rPr lang="zh-CN" altLang="en-US" sz="2000" dirty="0">
                <a:latin typeface="Gill Sans MT" panose="020B0502020104020203" pitchFamily="34" charset="0"/>
              </a:rPr>
              <a:t>网络（直连模式）</a:t>
            </a:r>
            <a:endParaRPr lang="en-US" altLang="zh-CN" sz="2000" dirty="0">
              <a:latin typeface="Gill Sans MT" panose="020B0502020104020203" pitchFamily="34" charset="0"/>
            </a:endParaRPr>
          </a:p>
        </p:txBody>
      </p:sp>
    </p:spTree>
    <p:extLst>
      <p:ext uri="{BB962C8B-B14F-4D97-AF65-F5344CB8AC3E}">
        <p14:creationId xmlns:p14="http://schemas.microsoft.com/office/powerpoint/2010/main" val="122517093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F36F1E-CD30-0B42-BA85-2B195F523390}"/>
              </a:ext>
            </a:extLst>
          </p:cNvPr>
          <p:cNvSpPr>
            <a:spLocks noGrp="1"/>
          </p:cNvSpPr>
          <p:nvPr>
            <p:ph type="title"/>
          </p:nvPr>
        </p:nvSpPr>
        <p:spPr/>
        <p:txBody>
          <a:bodyPr/>
          <a:lstStyle/>
          <a:p>
            <a:r>
              <a:rPr lang="zh-CN" altLang="en-US" dirty="0"/>
              <a:t>通信软件：提供集合通信</a:t>
            </a:r>
            <a:endParaRPr kumimoji="1" lang="zh-CN" altLang="en-US" dirty="0"/>
          </a:p>
        </p:txBody>
      </p:sp>
      <p:sp>
        <p:nvSpPr>
          <p:cNvPr id="5" name="Text Placeholder 2">
            <a:extLst>
              <a:ext uri="{FF2B5EF4-FFF2-40B4-BE49-F238E27FC236}">
                <a16:creationId xmlns:a16="http://schemas.microsoft.com/office/drawing/2014/main" id="{223EC78E-742E-A040-832B-050D5030EB05}"/>
              </a:ext>
            </a:extLst>
          </p:cNvPr>
          <p:cNvSpPr txBox="1">
            <a:spLocks/>
          </p:cNvSpPr>
          <p:nvPr/>
        </p:nvSpPr>
        <p:spPr>
          <a:xfrm>
            <a:off x="586390" y="1340768"/>
            <a:ext cx="11018520" cy="2354670"/>
          </a:xfrm>
          <a:prstGeom prst="rect">
            <a:avLst/>
          </a:prstGeom>
          <a:noFill/>
        </p:spPr>
        <p:txBody>
          <a:bodyPr/>
          <a:lstStyle>
            <a:lvl1pPr marL="239106" indent="-239106" algn="l" rtl="0" eaLnBrk="1" fontAlgn="base" hangingPunct="1">
              <a:lnSpc>
                <a:spcPct val="150000"/>
              </a:lnSpc>
              <a:spcBef>
                <a:spcPts val="0"/>
              </a:spcBef>
              <a:spcAft>
                <a:spcPct val="0"/>
              </a:spcAft>
              <a:buClr>
                <a:schemeClr val="accent2">
                  <a:lumMod val="90000"/>
                </a:schemeClr>
              </a:buClr>
              <a:buChar char="•"/>
              <a:defRPr sz="2000" b="0">
                <a:solidFill>
                  <a:srgbClr val="374154"/>
                </a:solidFill>
                <a:latin typeface="微软雅黑" panose="020B0503020204020204" pitchFamily="34" charset="-122"/>
                <a:ea typeface="微软雅黑" panose="020B0503020204020204" pitchFamily="34" charset="-122"/>
                <a:cs typeface="+mn-cs"/>
              </a:defRPr>
            </a:lvl1pPr>
            <a:lvl2pPr marL="476096" indent="-236990" algn="l" rtl="0" eaLnBrk="1" fontAlgn="base" hangingPunct="1">
              <a:lnSpc>
                <a:spcPct val="150000"/>
              </a:lnSpc>
              <a:spcBef>
                <a:spcPts val="0"/>
              </a:spcBef>
              <a:spcAft>
                <a:spcPct val="0"/>
              </a:spcAft>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cs typeface="+mn-cs"/>
              </a:defRPr>
            </a:lvl2pPr>
            <a:lvl3pPr marL="833696" indent="-236990" algn="l" rtl="0" eaLnBrk="1" fontAlgn="base" hangingPunct="1">
              <a:lnSpc>
                <a:spcPct val="150000"/>
              </a:lnSpc>
              <a:spcBef>
                <a:spcPts val="0"/>
              </a:spcBef>
              <a:spcAft>
                <a:spcPct val="0"/>
              </a:spcAft>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2438" indent="-452438">
              <a:buFont typeface="Wingdings" pitchFamily="2" charset="2"/>
              <a:buChar char="l"/>
            </a:pPr>
            <a:r>
              <a:rPr lang="en-US" sz="2400" b="1" kern="0" dirty="0">
                <a:latin typeface="Gill Sans MT" panose="020B0502020104020203" pitchFamily="34" charset="0"/>
              </a:rPr>
              <a:t>MPI</a:t>
            </a:r>
          </a:p>
          <a:p>
            <a:pPr marL="694190" lvl="1" indent="-457200">
              <a:buFont typeface="Arial" panose="020B0604020202020204" pitchFamily="34" charset="0"/>
              <a:buChar char="•"/>
            </a:pPr>
            <a:r>
              <a:rPr lang="zh-CN" altLang="en-US" sz="2000" kern="0" dirty="0">
                <a:latin typeface="Gill Sans MT" panose="020B0502020104020203" pitchFamily="34" charset="0"/>
              </a:rPr>
              <a:t>通用接口，可调用 </a:t>
            </a:r>
            <a:r>
              <a:rPr lang="en-US" altLang="zh-CN" sz="2000" kern="0" dirty="0">
                <a:latin typeface="Gill Sans MT" panose="020B0502020104020203" pitchFamily="34" charset="0"/>
              </a:rPr>
              <a:t>Open-MPI, MVAPICH2, Intel MPI, etc.</a:t>
            </a:r>
            <a:endParaRPr lang="en-US" sz="2000" kern="0" dirty="0">
              <a:latin typeface="Gill Sans MT" panose="020B0502020104020203" pitchFamily="34" charset="0"/>
            </a:endParaRPr>
          </a:p>
          <a:p>
            <a:pPr marL="452438" indent="-452438">
              <a:buFont typeface="Wingdings" pitchFamily="2" charset="2"/>
              <a:buChar char="l"/>
            </a:pPr>
            <a:r>
              <a:rPr lang="en-US" sz="2400" b="1" kern="0" dirty="0">
                <a:latin typeface="Gill Sans MT" panose="020B0502020104020203" pitchFamily="34" charset="0"/>
              </a:rPr>
              <a:t>NCCL</a:t>
            </a:r>
            <a:r>
              <a:rPr lang="zh-CN" altLang="en-US" sz="2400" b="1" kern="0" dirty="0">
                <a:latin typeface="Gill Sans MT" panose="020B0502020104020203" pitchFamily="34" charset="0"/>
              </a:rPr>
              <a:t> </a:t>
            </a:r>
            <a:r>
              <a:rPr lang="en-US" altLang="zh-CN" sz="2400" b="1" kern="0" dirty="0">
                <a:latin typeface="Gill Sans MT" panose="020B0502020104020203" pitchFamily="34" charset="0"/>
              </a:rPr>
              <a:t>/</a:t>
            </a:r>
            <a:r>
              <a:rPr lang="zh-CN" altLang="en-US" sz="2400" b="1" kern="0" dirty="0">
                <a:latin typeface="Gill Sans MT" panose="020B0502020104020203" pitchFamily="34" charset="0"/>
              </a:rPr>
              <a:t> </a:t>
            </a:r>
            <a:r>
              <a:rPr lang="en-US" altLang="zh-CN" sz="2400" b="1" kern="0" dirty="0">
                <a:latin typeface="Gill Sans MT" panose="020B0502020104020203" pitchFamily="34" charset="0"/>
              </a:rPr>
              <a:t>HCCL</a:t>
            </a:r>
            <a:endParaRPr lang="en-US" sz="2400" b="1" kern="0" dirty="0">
              <a:latin typeface="Gill Sans MT" panose="020B0502020104020203" pitchFamily="34" charset="0"/>
            </a:endParaRPr>
          </a:p>
          <a:p>
            <a:pPr marL="685800" lvl="1" indent="-457200">
              <a:buFont typeface="Arial" panose="020B0604020202020204" pitchFamily="34" charset="0"/>
              <a:buChar char="•"/>
            </a:pPr>
            <a:r>
              <a:rPr lang="en-US" altLang="zh-CN" sz="2000" kern="0" dirty="0">
                <a:latin typeface="Gill Sans MT" panose="020B0502020104020203" pitchFamily="34" charset="0"/>
              </a:rPr>
              <a:t>GPU/NPU</a:t>
            </a:r>
            <a:r>
              <a:rPr lang="zh-CN" altLang="en-US" sz="2000" kern="0" dirty="0">
                <a:latin typeface="Gill Sans MT" panose="020B0502020104020203" pitchFamily="34" charset="0"/>
              </a:rPr>
              <a:t> 通信优化库，支持集中式通信</a:t>
            </a:r>
            <a:endParaRPr lang="en-US" altLang="zh-CN" sz="2000" kern="0" dirty="0">
              <a:latin typeface="Gill Sans MT" panose="020B0502020104020203" pitchFamily="34" charset="0"/>
            </a:endParaRPr>
          </a:p>
        </p:txBody>
      </p:sp>
      <p:pic>
        <p:nvPicPr>
          <p:cNvPr id="4" name="图片 3">
            <a:extLst>
              <a:ext uri="{FF2B5EF4-FFF2-40B4-BE49-F238E27FC236}">
                <a16:creationId xmlns:a16="http://schemas.microsoft.com/office/drawing/2014/main" id="{D0510BB1-7C9C-EB4E-B94E-42B0CFD6FBF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29829" y="3717032"/>
            <a:ext cx="9723811" cy="2378299"/>
          </a:xfrm>
          <a:prstGeom prst="rect">
            <a:avLst/>
          </a:prstGeom>
        </p:spPr>
      </p:pic>
    </p:spTree>
    <p:extLst>
      <p:ext uri="{BB962C8B-B14F-4D97-AF65-F5344CB8AC3E}">
        <p14:creationId xmlns:p14="http://schemas.microsoft.com/office/powerpoint/2010/main" val="4236417353"/>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7AC0F8C2-A2B2-9B4C-902E-D48E3E3A1FF4}"/>
              </a:ext>
            </a:extLst>
          </p:cNvPr>
          <p:cNvSpPr>
            <a:spLocks noGrp="1"/>
          </p:cNvSpPr>
          <p:nvPr>
            <p:ph type="title"/>
          </p:nvPr>
        </p:nvSpPr>
        <p:spPr>
          <a:xfrm>
            <a:off x="623635" y="620688"/>
            <a:ext cx="10963473" cy="589190"/>
          </a:xfrm>
        </p:spPr>
        <p:txBody>
          <a:bodyPr/>
          <a:lstStyle/>
          <a:p>
            <a:r>
              <a:rPr lang="zh-CN" altLang="en-US" dirty="0"/>
              <a:t>集合通信</a:t>
            </a:r>
          </a:p>
        </p:txBody>
      </p:sp>
      <p:pic>
        <p:nvPicPr>
          <p:cNvPr id="10" name="图片 9">
            <a:extLst>
              <a:ext uri="{FF2B5EF4-FFF2-40B4-BE49-F238E27FC236}">
                <a16:creationId xmlns:a16="http://schemas.microsoft.com/office/drawing/2014/main" id="{D5A86D14-42C8-BC47-A44A-F3DD01FF71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0522" y="2286525"/>
            <a:ext cx="3602075" cy="1077873"/>
          </a:xfrm>
          <a:prstGeom prst="rect">
            <a:avLst/>
          </a:prstGeom>
        </p:spPr>
      </p:pic>
      <p:pic>
        <p:nvPicPr>
          <p:cNvPr id="11" name="图片 10">
            <a:extLst>
              <a:ext uri="{FF2B5EF4-FFF2-40B4-BE49-F238E27FC236}">
                <a16:creationId xmlns:a16="http://schemas.microsoft.com/office/drawing/2014/main" id="{856AF879-0402-CC44-92C0-B17C2B4B80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2421" y="2286525"/>
            <a:ext cx="3464592" cy="1077873"/>
          </a:xfrm>
          <a:prstGeom prst="rect">
            <a:avLst/>
          </a:prstGeom>
        </p:spPr>
      </p:pic>
      <p:pic>
        <p:nvPicPr>
          <p:cNvPr id="12" name="图片 11">
            <a:extLst>
              <a:ext uri="{FF2B5EF4-FFF2-40B4-BE49-F238E27FC236}">
                <a16:creationId xmlns:a16="http://schemas.microsoft.com/office/drawing/2014/main" id="{0FE4F78D-5F2A-F84A-A970-1817D89D14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611" y="4242999"/>
            <a:ext cx="3293765" cy="1338403"/>
          </a:xfrm>
          <a:prstGeom prst="rect">
            <a:avLst/>
          </a:prstGeom>
        </p:spPr>
      </p:pic>
      <p:pic>
        <p:nvPicPr>
          <p:cNvPr id="13" name="图片 12">
            <a:extLst>
              <a:ext uri="{FF2B5EF4-FFF2-40B4-BE49-F238E27FC236}">
                <a16:creationId xmlns:a16="http://schemas.microsoft.com/office/drawing/2014/main" id="{0ECB88DE-2FB2-FC49-B95B-AD71706268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741" y="2303023"/>
            <a:ext cx="3778055" cy="1044877"/>
          </a:xfrm>
          <a:prstGeom prst="rect">
            <a:avLst/>
          </a:prstGeom>
        </p:spPr>
      </p:pic>
      <p:pic>
        <p:nvPicPr>
          <p:cNvPr id="14" name="图片 13">
            <a:extLst>
              <a:ext uri="{FF2B5EF4-FFF2-40B4-BE49-F238E27FC236}">
                <a16:creationId xmlns:a16="http://schemas.microsoft.com/office/drawing/2014/main" id="{ACD266BD-B45F-914B-A967-22415DFB8FEE}"/>
              </a:ext>
            </a:extLst>
          </p:cNvPr>
          <p:cNvPicPr>
            <a:picLocks noChangeAspect="1"/>
          </p:cNvPicPr>
          <p:nvPr/>
        </p:nvPicPr>
        <p:blipFill rotWithShape="1">
          <a:blip r:embed="rId6">
            <a:extLst>
              <a:ext uri="{28A0092B-C50C-407E-A947-70E740481C1C}">
                <a14:useLocalDpi xmlns:a14="http://schemas.microsoft.com/office/drawing/2010/main" val="0"/>
              </a:ext>
            </a:extLst>
          </a:blip>
          <a:srcRect r="13455"/>
          <a:stretch/>
        </p:blipFill>
        <p:spPr>
          <a:xfrm>
            <a:off x="4344522" y="4241898"/>
            <a:ext cx="3698075" cy="1347342"/>
          </a:xfrm>
          <a:prstGeom prst="rect">
            <a:avLst/>
          </a:prstGeom>
        </p:spPr>
      </p:pic>
      <p:pic>
        <p:nvPicPr>
          <p:cNvPr id="15" name="图片 14">
            <a:extLst>
              <a:ext uri="{FF2B5EF4-FFF2-40B4-BE49-F238E27FC236}">
                <a16:creationId xmlns:a16="http://schemas.microsoft.com/office/drawing/2014/main" id="{93BA30B4-723D-674E-9E2A-F05CECE7600B}"/>
              </a:ext>
            </a:extLst>
          </p:cNvPr>
          <p:cNvPicPr>
            <a:picLocks noChangeAspect="1"/>
          </p:cNvPicPr>
          <p:nvPr/>
        </p:nvPicPr>
        <p:blipFill rotWithShape="1">
          <a:blip r:embed="rId7">
            <a:extLst>
              <a:ext uri="{28A0092B-C50C-407E-A947-70E740481C1C}">
                <a14:useLocalDpi xmlns:a14="http://schemas.microsoft.com/office/drawing/2010/main" val="0"/>
              </a:ext>
            </a:extLst>
          </a:blip>
          <a:srcRect r="18068"/>
          <a:stretch/>
        </p:blipFill>
        <p:spPr>
          <a:xfrm>
            <a:off x="8249923" y="4241898"/>
            <a:ext cx="3609098" cy="1347342"/>
          </a:xfrm>
          <a:prstGeom prst="rect">
            <a:avLst/>
          </a:prstGeom>
        </p:spPr>
      </p:pic>
      <p:sp>
        <p:nvSpPr>
          <p:cNvPr id="16" name="Text Placeholder 2">
            <a:extLst>
              <a:ext uri="{FF2B5EF4-FFF2-40B4-BE49-F238E27FC236}">
                <a16:creationId xmlns:a16="http://schemas.microsoft.com/office/drawing/2014/main" id="{81CEC7FD-CF66-4C41-A35B-2405270A339E}"/>
              </a:ext>
            </a:extLst>
          </p:cNvPr>
          <p:cNvSpPr txBox="1">
            <a:spLocks/>
          </p:cNvSpPr>
          <p:nvPr/>
        </p:nvSpPr>
        <p:spPr>
          <a:xfrm>
            <a:off x="480495" y="1184793"/>
            <a:ext cx="11018520" cy="589190"/>
          </a:xfrm>
          <a:prstGeom prst="rect">
            <a:avLst/>
          </a:prstGeom>
          <a:noFill/>
        </p:spPr>
        <p:txBody>
          <a:bodyPr/>
          <a:lstStyle>
            <a:lvl1pPr marL="239106" indent="-239106" algn="l" rtl="0" eaLnBrk="1" fontAlgn="base" hangingPunct="1">
              <a:lnSpc>
                <a:spcPct val="150000"/>
              </a:lnSpc>
              <a:spcBef>
                <a:spcPts val="0"/>
              </a:spcBef>
              <a:spcAft>
                <a:spcPct val="0"/>
              </a:spcAft>
              <a:buClr>
                <a:schemeClr val="accent2">
                  <a:lumMod val="90000"/>
                </a:schemeClr>
              </a:buClr>
              <a:buChar char="•"/>
              <a:defRPr sz="2000" b="0">
                <a:solidFill>
                  <a:srgbClr val="374154"/>
                </a:solidFill>
                <a:latin typeface="微软雅黑" panose="020B0503020204020204" pitchFamily="34" charset="-122"/>
                <a:ea typeface="微软雅黑" panose="020B0503020204020204" pitchFamily="34" charset="-122"/>
                <a:cs typeface="+mn-cs"/>
              </a:defRPr>
            </a:lvl1pPr>
            <a:lvl2pPr marL="476096" indent="-236990" algn="l" rtl="0" eaLnBrk="1" fontAlgn="base" hangingPunct="1">
              <a:lnSpc>
                <a:spcPct val="150000"/>
              </a:lnSpc>
              <a:spcBef>
                <a:spcPts val="0"/>
              </a:spcBef>
              <a:spcAft>
                <a:spcPct val="0"/>
              </a:spcAft>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cs typeface="+mn-cs"/>
              </a:defRPr>
            </a:lvl2pPr>
            <a:lvl3pPr marL="833696" indent="-236990" algn="l" rtl="0" eaLnBrk="1" fontAlgn="base" hangingPunct="1">
              <a:lnSpc>
                <a:spcPct val="150000"/>
              </a:lnSpc>
              <a:spcBef>
                <a:spcPts val="0"/>
              </a:spcBef>
              <a:spcAft>
                <a:spcPct val="0"/>
              </a:spcAft>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algn="ctr"/>
            <a:r>
              <a:rPr lang="zh-CN" altLang="en-US" kern="0" dirty="0">
                <a:latin typeface="Gill Sans MT" panose="020B0502020104020203" pitchFamily="34" charset="0"/>
              </a:rPr>
              <a:t>一对多：</a:t>
            </a:r>
            <a:r>
              <a:rPr lang="en-US" altLang="zh-CN" kern="0" dirty="0">
                <a:latin typeface="Gill Sans MT" panose="020B0502020104020203" pitchFamily="34" charset="0"/>
              </a:rPr>
              <a:t>Scatter / Broadcast</a:t>
            </a:r>
            <a:r>
              <a:rPr lang="zh-CN" altLang="en-US" kern="0" dirty="0">
                <a:latin typeface="Gill Sans MT" panose="020B0502020104020203" pitchFamily="34" charset="0"/>
              </a:rPr>
              <a:t>；多对一：</a:t>
            </a:r>
            <a:r>
              <a:rPr lang="en-US" altLang="zh-CN" kern="0" dirty="0">
                <a:latin typeface="Gill Sans MT" panose="020B0502020104020203" pitchFamily="34" charset="0"/>
              </a:rPr>
              <a:t>Gather / Reduce</a:t>
            </a:r>
            <a:r>
              <a:rPr lang="zh-CN" altLang="en-US" kern="0" dirty="0">
                <a:latin typeface="Gill Sans MT" panose="020B0502020104020203" pitchFamily="34" charset="0"/>
              </a:rPr>
              <a:t>；多对多：</a:t>
            </a:r>
            <a:r>
              <a:rPr lang="en-US" altLang="zh-CN" kern="0" dirty="0">
                <a:latin typeface="Gill Sans MT" panose="020B0502020104020203" pitchFamily="34" charset="0"/>
              </a:rPr>
              <a:t>All-Reduce / All-Gather</a:t>
            </a:r>
          </a:p>
        </p:txBody>
      </p:sp>
    </p:spTree>
    <p:extLst>
      <p:ext uri="{BB962C8B-B14F-4D97-AF65-F5344CB8AC3E}">
        <p14:creationId xmlns:p14="http://schemas.microsoft.com/office/powerpoint/2010/main" val="8788610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732717" y="6980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NVLink</a:t>
            </a:r>
            <a:r>
              <a:rPr kumimoji="1" lang="zh-CN" altLang="en-US" sz="9600" b="1" dirty="0">
                <a:solidFill>
                  <a:srgbClr val="91D150"/>
                </a:solidFill>
                <a:latin typeface="Futura Medium" panose="020B0602020204020303" pitchFamily="34" charset="-79"/>
                <a:cs typeface="Futura Medium" panose="020B0602020204020303" pitchFamily="34" charset="-79"/>
              </a:rPr>
              <a:t> </a:t>
            </a:r>
            <a:r>
              <a:rPr kumimoji="1" lang="en-US" altLang="zh-CN" sz="9600" b="1" dirty="0">
                <a:solidFill>
                  <a:srgbClr val="91D150"/>
                </a:solidFill>
                <a:latin typeface="Futura Medium" panose="020B0602020204020303" pitchFamily="34" charset="-79"/>
                <a:cs typeface="Futura Medium" panose="020B0602020204020303" pitchFamily="34" charset="-79"/>
              </a:rPr>
              <a:t>&amp;</a:t>
            </a:r>
            <a:r>
              <a:rPr kumimoji="1" lang="zh-CN" altLang="en-US" sz="9600" b="1" dirty="0">
                <a:solidFill>
                  <a:srgbClr val="91D150"/>
                </a:solidFill>
                <a:latin typeface="Futura Medium" panose="020B0602020204020303" pitchFamily="34" charset="-79"/>
                <a:cs typeface="Futura Medium" panose="020B0602020204020303" pitchFamily="34" charset="-79"/>
              </a:rPr>
              <a:t> </a:t>
            </a:r>
            <a:r>
              <a:rPr kumimoji="1" lang="en-US" altLang="zh-CN" sz="9600" b="1" dirty="0">
                <a:solidFill>
                  <a:srgbClr val="91D150"/>
                </a:solidFill>
                <a:latin typeface="Futura Medium" panose="020B0602020204020303" pitchFamily="34" charset="-79"/>
                <a:cs typeface="Futura Medium" panose="020B0602020204020303" pitchFamily="34" charset="-79"/>
              </a:rPr>
              <a:t>NVSwitch</a:t>
            </a:r>
            <a:r>
              <a:rPr kumimoji="1" lang="zh-CN" altLang="en-US" sz="9600" b="1" dirty="0">
                <a:solidFill>
                  <a:srgbClr val="91D150"/>
                </a:solidFill>
                <a:latin typeface="Futura Medium" panose="020B0602020204020303" pitchFamily="34" charset="-79"/>
                <a:cs typeface="Futura Medium" panose="020B0602020204020303" pitchFamily="34" charset="-79"/>
              </a:rPr>
              <a:t> 发展</a:t>
            </a:r>
          </a:p>
        </p:txBody>
      </p:sp>
    </p:spTree>
    <p:extLst>
      <p:ext uri="{BB962C8B-B14F-4D97-AF65-F5344CB8AC3E}">
        <p14:creationId xmlns:p14="http://schemas.microsoft.com/office/powerpoint/2010/main" val="3036243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85385F-39E6-C94E-9993-4F893B52DDF4}"/>
              </a:ext>
            </a:extLst>
          </p:cNvPr>
          <p:cNvSpPr>
            <a:spLocks noGrp="1"/>
          </p:cNvSpPr>
          <p:nvPr>
            <p:ph type="title"/>
          </p:nvPr>
        </p:nvSpPr>
        <p:spPr/>
        <p:txBody>
          <a:bodyPr/>
          <a:lstStyle/>
          <a:p>
            <a:r>
              <a:rPr lang="en-US" altLang="zh-CN" dirty="0"/>
              <a:t>NVIDIA</a:t>
            </a:r>
            <a:r>
              <a:rPr lang="zh-CN" altLang="en-US" dirty="0"/>
              <a:t> </a:t>
            </a:r>
            <a:r>
              <a:rPr lang="en-US" altLang="zh-CN" dirty="0"/>
              <a:t>NVLink</a:t>
            </a:r>
            <a:endParaRPr lang="zh-CN" altLang="en-US" dirty="0"/>
          </a:p>
        </p:txBody>
      </p:sp>
      <p:sp>
        <p:nvSpPr>
          <p:cNvPr id="3" name="内容占位符 2">
            <a:extLst>
              <a:ext uri="{FF2B5EF4-FFF2-40B4-BE49-F238E27FC236}">
                <a16:creationId xmlns:a16="http://schemas.microsoft.com/office/drawing/2014/main" id="{C7DB0060-59D9-F64C-8FF2-6939DD8AC40D}"/>
              </a:ext>
            </a:extLst>
          </p:cNvPr>
          <p:cNvSpPr>
            <a:spLocks noGrp="1"/>
          </p:cNvSpPr>
          <p:nvPr>
            <p:ph sz="half" idx="1"/>
          </p:nvPr>
        </p:nvSpPr>
        <p:spPr/>
        <p:txBody>
          <a:bodyPr/>
          <a:lstStyle/>
          <a:p>
            <a:r>
              <a:rPr lang="en-US" altLang="zh-CN" b="1" dirty="0"/>
              <a:t>NVLink</a:t>
            </a:r>
            <a:r>
              <a:rPr lang="zh-CN" altLang="en-US" b="1" dirty="0"/>
              <a:t>：</a:t>
            </a:r>
            <a:r>
              <a:rPr lang="zh-CN" altLang="en-US" dirty="0"/>
              <a:t>英伟达（</a:t>
            </a:r>
            <a:r>
              <a:rPr lang="en-US" altLang="zh-CN" dirty="0"/>
              <a:t>NVIDIA</a:t>
            </a:r>
            <a:r>
              <a:rPr lang="zh-CN" altLang="en-US" dirty="0"/>
              <a:t>）开发并推出的一种总线及其通信协议。</a:t>
            </a:r>
            <a:r>
              <a:rPr lang="en-US" altLang="zh-CN" dirty="0"/>
              <a:t>NVLink</a:t>
            </a:r>
            <a:r>
              <a:rPr lang="zh-CN" altLang="en-US" dirty="0"/>
              <a:t>采用点对点结构、串列传输，用于中央处理器（</a:t>
            </a:r>
            <a:r>
              <a:rPr lang="en-US" altLang="zh-CN" dirty="0"/>
              <a:t>CPU</a:t>
            </a:r>
            <a:r>
              <a:rPr lang="zh-CN" altLang="en-US" dirty="0"/>
              <a:t>）与图形处理器（</a:t>
            </a:r>
            <a:r>
              <a:rPr lang="en-US" altLang="zh-CN" dirty="0"/>
              <a:t>GPU</a:t>
            </a:r>
            <a:r>
              <a:rPr lang="zh-CN" altLang="en-US" dirty="0"/>
              <a:t>）之间的连接，也可用于多个图形处理器（</a:t>
            </a:r>
            <a:r>
              <a:rPr lang="en-US" altLang="zh-CN" dirty="0"/>
              <a:t>GPU</a:t>
            </a:r>
            <a:r>
              <a:rPr lang="zh-CN" altLang="en-US" dirty="0"/>
              <a:t>）之间的相互连接。</a:t>
            </a:r>
            <a:endParaRPr lang="en-US" altLang="zh-CN" dirty="0"/>
          </a:p>
          <a:p>
            <a:r>
              <a:rPr lang="en-US" altLang="zh-CN" b="1" dirty="0"/>
              <a:t>NVSwitch</a:t>
            </a:r>
            <a:r>
              <a:rPr lang="zh-CN" altLang="en-US" b="1" dirty="0"/>
              <a:t>：</a:t>
            </a:r>
            <a:r>
              <a:rPr lang="zh-CN" altLang="en-US" dirty="0"/>
              <a:t>是一种高速互连技术，同时作为一块独立的 </a:t>
            </a:r>
            <a:r>
              <a:rPr lang="en-US" altLang="zh-CN" dirty="0"/>
              <a:t>NVLink</a:t>
            </a:r>
            <a:r>
              <a:rPr lang="zh-CN" altLang="en-US" dirty="0"/>
              <a:t> 芯片，其提供了高达</a:t>
            </a:r>
            <a:r>
              <a:rPr lang="en-US" altLang="zh-CN" dirty="0"/>
              <a:t>18</a:t>
            </a:r>
            <a:r>
              <a:rPr lang="zh-CN" altLang="en-US" dirty="0"/>
              <a:t>路 </a:t>
            </a:r>
            <a:r>
              <a:rPr lang="en-US" altLang="zh-CN" dirty="0"/>
              <a:t>NVLink</a:t>
            </a:r>
            <a:r>
              <a:rPr lang="zh-CN" altLang="en-US" dirty="0"/>
              <a:t> 的接口，可以在多个 </a:t>
            </a:r>
            <a:r>
              <a:rPr lang="en-US" altLang="zh-CN" dirty="0"/>
              <a:t>GPU</a:t>
            </a:r>
            <a:r>
              <a:rPr lang="zh-CN" altLang="en-US" dirty="0"/>
              <a:t> 之间实现高速数据传输。</a:t>
            </a:r>
          </a:p>
          <a:p>
            <a:endParaRPr lang="zh-CN" altLang="en-US" dirty="0"/>
          </a:p>
        </p:txBody>
      </p:sp>
    </p:spTree>
    <p:extLst>
      <p:ext uri="{BB962C8B-B14F-4D97-AF65-F5344CB8AC3E}">
        <p14:creationId xmlns:p14="http://schemas.microsoft.com/office/powerpoint/2010/main" val="402073683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2D195C5-E1F5-5043-AE85-E0375A2D45FA}"/>
              </a:ext>
            </a:extLst>
          </p:cNvPr>
          <p:cNvSpPr>
            <a:spLocks noGrp="1"/>
          </p:cNvSpPr>
          <p:nvPr>
            <p:ph type="title"/>
          </p:nvPr>
        </p:nvSpPr>
        <p:spPr/>
        <p:txBody>
          <a:bodyPr/>
          <a:lstStyle/>
          <a:p>
            <a:r>
              <a:rPr lang="en-US" altLang="zh-CN" dirty="0"/>
              <a:t>Have</a:t>
            </a:r>
            <a:r>
              <a:rPr lang="zh-CN" altLang="en-US" dirty="0"/>
              <a:t> </a:t>
            </a:r>
            <a:r>
              <a:rPr lang="en-US" altLang="zh-CN" dirty="0"/>
              <a:t>a</a:t>
            </a:r>
            <a:r>
              <a:rPr lang="zh-CN" altLang="en-US" dirty="0"/>
              <a:t> </a:t>
            </a:r>
            <a:r>
              <a:rPr lang="en-US" altLang="zh-CN" dirty="0"/>
              <a:t>Look</a:t>
            </a:r>
            <a:endParaRPr lang="zh-CN" altLang="en-US" dirty="0"/>
          </a:p>
        </p:txBody>
      </p:sp>
      <p:sp>
        <p:nvSpPr>
          <p:cNvPr id="3" name="内容占位符 2">
            <a:extLst>
              <a:ext uri="{FF2B5EF4-FFF2-40B4-BE49-F238E27FC236}">
                <a16:creationId xmlns:a16="http://schemas.microsoft.com/office/drawing/2014/main" id="{D7425266-1DA2-2F48-956A-82C60021B864}"/>
              </a:ext>
            </a:extLst>
          </p:cNvPr>
          <p:cNvSpPr>
            <a:spLocks noGrp="1"/>
          </p:cNvSpPr>
          <p:nvPr>
            <p:ph sz="half" idx="1"/>
          </p:nvPr>
        </p:nvSpPr>
        <p:spPr/>
        <p:txBody>
          <a:bodyPr/>
          <a:lstStyle/>
          <a:p>
            <a:r>
              <a:rPr lang="en-US" altLang="zh-CN" dirty="0">
                <a:hlinkClick r:id="rId2"/>
              </a:rPr>
              <a:t>https://images.nvidia.com/aem-dam/Solutions/gtcs22/nvlink/multinode_nvlink_final_HD.mp4</a:t>
            </a:r>
            <a:endParaRPr lang="en-US" altLang="zh-CN" dirty="0"/>
          </a:p>
        </p:txBody>
      </p:sp>
    </p:spTree>
    <p:extLst>
      <p:ext uri="{BB962C8B-B14F-4D97-AF65-F5344CB8AC3E}">
        <p14:creationId xmlns:p14="http://schemas.microsoft.com/office/powerpoint/2010/main" val="2364114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C1F600-A51A-FC42-85D9-4CEAB1190AAF}"/>
              </a:ext>
            </a:extLst>
          </p:cNvPr>
          <p:cNvSpPr>
            <a:spLocks noGrp="1"/>
          </p:cNvSpPr>
          <p:nvPr>
            <p:ph type="title"/>
          </p:nvPr>
        </p:nvSpPr>
        <p:spPr/>
        <p:txBody>
          <a:bodyPr/>
          <a:lstStyle/>
          <a:p>
            <a:r>
              <a:rPr kumimoji="1" lang="en-US" altLang="zh-CN" dirty="0"/>
              <a:t>NVLink</a:t>
            </a:r>
            <a:r>
              <a:rPr kumimoji="1" lang="zh-CN" altLang="en-US" dirty="0"/>
              <a:t> 发展</a:t>
            </a:r>
          </a:p>
        </p:txBody>
      </p:sp>
      <p:graphicFrame>
        <p:nvGraphicFramePr>
          <p:cNvPr id="5" name="内容占位符 4">
            <a:extLst>
              <a:ext uri="{FF2B5EF4-FFF2-40B4-BE49-F238E27FC236}">
                <a16:creationId xmlns:a16="http://schemas.microsoft.com/office/drawing/2014/main" id="{9B8B1957-DF5A-EA4D-9782-07DDBCD3F952}"/>
              </a:ext>
            </a:extLst>
          </p:cNvPr>
          <p:cNvGraphicFramePr>
            <a:graphicFrameLocks noGrp="1"/>
          </p:cNvGraphicFramePr>
          <p:nvPr>
            <p:ph sz="half" idx="1"/>
            <p:extLst>
              <p:ext uri="{D42A27DB-BD31-4B8C-83A1-F6EECF244321}">
                <p14:modId xmlns:p14="http://schemas.microsoft.com/office/powerpoint/2010/main" val="3010422909"/>
              </p:ext>
            </p:extLst>
          </p:nvPr>
        </p:nvGraphicFramePr>
        <p:xfrm>
          <a:off x="623887" y="1495425"/>
          <a:ext cx="10875090" cy="4772718"/>
        </p:xfrm>
        <a:graphic>
          <a:graphicData uri="http://schemas.openxmlformats.org/drawingml/2006/table">
            <a:tbl>
              <a:tblPr firstRow="1" bandRow="1">
                <a:tableStyleId>{5940675A-B579-460E-94D1-54222C63F5DA}</a:tableStyleId>
              </a:tblPr>
              <a:tblGrid>
                <a:gridCol w="2175018">
                  <a:extLst>
                    <a:ext uri="{9D8B030D-6E8A-4147-A177-3AD203B41FA5}">
                      <a16:colId xmlns:a16="http://schemas.microsoft.com/office/drawing/2014/main" val="3116347715"/>
                    </a:ext>
                  </a:extLst>
                </a:gridCol>
                <a:gridCol w="2175018">
                  <a:extLst>
                    <a:ext uri="{9D8B030D-6E8A-4147-A177-3AD203B41FA5}">
                      <a16:colId xmlns:a16="http://schemas.microsoft.com/office/drawing/2014/main" val="2610535794"/>
                    </a:ext>
                  </a:extLst>
                </a:gridCol>
                <a:gridCol w="2175018">
                  <a:extLst>
                    <a:ext uri="{9D8B030D-6E8A-4147-A177-3AD203B41FA5}">
                      <a16:colId xmlns:a16="http://schemas.microsoft.com/office/drawing/2014/main" val="1806286004"/>
                    </a:ext>
                  </a:extLst>
                </a:gridCol>
                <a:gridCol w="2175018">
                  <a:extLst>
                    <a:ext uri="{9D8B030D-6E8A-4147-A177-3AD203B41FA5}">
                      <a16:colId xmlns:a16="http://schemas.microsoft.com/office/drawing/2014/main" val="3782214888"/>
                    </a:ext>
                  </a:extLst>
                </a:gridCol>
                <a:gridCol w="2175018">
                  <a:extLst>
                    <a:ext uri="{9D8B030D-6E8A-4147-A177-3AD203B41FA5}">
                      <a16:colId xmlns:a16="http://schemas.microsoft.com/office/drawing/2014/main" val="3081155648"/>
                    </a:ext>
                  </a:extLst>
                </a:gridCol>
              </a:tblGrid>
              <a:tr h="777062">
                <a:tc>
                  <a:txBody>
                    <a:bodyPr/>
                    <a:lstStyle/>
                    <a:p>
                      <a:endParaRPr lang="zh-CN" altLang="en-US" sz="2000" b="1" dirty="0">
                        <a:solidFill>
                          <a:schemeClr val="bg1"/>
                        </a:solidFill>
                        <a:latin typeface="Futura Medium" panose="020B0602020204020303" pitchFamily="34" charset="-79"/>
                        <a:ea typeface="+mj-ea"/>
                        <a:cs typeface="Futura Medium" panose="020B0602020204020303" pitchFamily="34" charset="-79"/>
                      </a:endParaRPr>
                    </a:p>
                  </a:txBody>
                  <a:tcPr marL="142875" marR="142875" marT="142875" marB="114300" anchor="ctr">
                    <a:solidFill>
                      <a:srgbClr val="91D150"/>
                    </a:solidFill>
                  </a:tcP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2000" b="1" u="none" strike="noStrike" kern="1200" dirty="0">
                          <a:solidFill>
                            <a:schemeClr val="bg1"/>
                          </a:solidFill>
                          <a:effectLst/>
                          <a:latin typeface="Futura Medium" panose="020B0602020204020303" pitchFamily="34" charset="-79"/>
                          <a:ea typeface="+mn-ea"/>
                          <a:cs typeface="Futura Medium" panose="020B0602020204020303" pitchFamily="34" charset="-79"/>
                        </a:rPr>
                        <a:t>First</a:t>
                      </a:r>
                    </a:p>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2000" b="1" u="none" strike="noStrike" kern="1200" dirty="0">
                          <a:solidFill>
                            <a:schemeClr val="bg1"/>
                          </a:solidFill>
                          <a:effectLst/>
                          <a:latin typeface="Futura Medium" panose="020B0602020204020303" pitchFamily="34" charset="-79"/>
                          <a:ea typeface="+mn-ea"/>
                          <a:cs typeface="Futura Medium" panose="020B0602020204020303" pitchFamily="34" charset="-79"/>
                        </a:rPr>
                        <a:t> Generation</a:t>
                      </a:r>
                      <a:endParaRPr lang="en-US" altLang="zh-CN" sz="2000" b="1" kern="1200" dirty="0">
                        <a:solidFill>
                          <a:schemeClr val="bg1"/>
                        </a:solidFill>
                        <a:effectLst/>
                        <a:latin typeface="Futura Medium" panose="020B0602020204020303" pitchFamily="34" charset="-79"/>
                        <a:ea typeface="+mn-ea"/>
                        <a:cs typeface="Futura Medium" panose="020B0602020204020303" pitchFamily="34" charset="-79"/>
                      </a:endParaRPr>
                    </a:p>
                  </a:txBody>
                  <a:tcPr marL="142875" marR="142875" marT="142875" marB="114300" anchor="ctr">
                    <a:solidFill>
                      <a:srgbClr val="91D150"/>
                    </a:solidFill>
                  </a:tcPr>
                </a:tc>
                <a:tc>
                  <a:txBody>
                    <a:bodyPr/>
                    <a:lstStyle/>
                    <a:p>
                      <a:pPr algn="ctr"/>
                      <a:r>
                        <a:rPr lang="en-US" sz="2000" b="1" u="none" strike="noStrike" dirty="0">
                          <a:solidFill>
                            <a:schemeClr val="bg1"/>
                          </a:solidFill>
                          <a:effectLst/>
                          <a:latin typeface="Futura Medium" panose="020B0602020204020303" pitchFamily="34" charset="-79"/>
                          <a:ea typeface="+mj-ea"/>
                          <a:cs typeface="Futura Medium" panose="020B0602020204020303" pitchFamily="34" charset="-79"/>
                        </a:rPr>
                        <a:t>Second Generation</a:t>
                      </a:r>
                      <a:endParaRPr lang="en-US" sz="2000" b="1" dirty="0">
                        <a:solidFill>
                          <a:schemeClr val="bg1"/>
                        </a:solidFill>
                        <a:effectLst/>
                        <a:latin typeface="Futura Medium" panose="020B0602020204020303" pitchFamily="34" charset="-79"/>
                        <a:ea typeface="+mj-ea"/>
                        <a:cs typeface="Futura Medium" panose="020B0602020204020303" pitchFamily="34" charset="-79"/>
                      </a:endParaRPr>
                    </a:p>
                  </a:txBody>
                  <a:tcPr marL="142875" marR="142875" marT="142875" marB="114300" anchor="ctr">
                    <a:solidFill>
                      <a:srgbClr val="91D150"/>
                    </a:solidFill>
                  </a:tcPr>
                </a:tc>
                <a:tc>
                  <a:txBody>
                    <a:bodyPr/>
                    <a:lstStyle/>
                    <a:p>
                      <a:pPr algn="ctr"/>
                      <a:r>
                        <a:rPr lang="en-US" sz="2000" b="1" u="none" strike="noStrike" dirty="0">
                          <a:solidFill>
                            <a:schemeClr val="bg1"/>
                          </a:solidFill>
                          <a:effectLst/>
                          <a:latin typeface="Futura Medium" panose="020B0602020204020303" pitchFamily="34" charset="-79"/>
                          <a:ea typeface="+mj-ea"/>
                          <a:cs typeface="Futura Medium" panose="020B0602020204020303" pitchFamily="34" charset="-79"/>
                        </a:rPr>
                        <a:t>Third Generation</a:t>
                      </a:r>
                      <a:endParaRPr lang="en-US" sz="2000" b="1" dirty="0">
                        <a:solidFill>
                          <a:schemeClr val="bg1"/>
                        </a:solidFill>
                        <a:effectLst/>
                        <a:latin typeface="Futura Medium" panose="020B0602020204020303" pitchFamily="34" charset="-79"/>
                        <a:ea typeface="+mj-ea"/>
                        <a:cs typeface="Futura Medium" panose="020B0602020204020303" pitchFamily="34" charset="-79"/>
                      </a:endParaRPr>
                    </a:p>
                  </a:txBody>
                  <a:tcPr marL="142875" marR="142875" marT="142875" marB="114300" anchor="ctr">
                    <a:solidFill>
                      <a:srgbClr val="91D150"/>
                    </a:solidFill>
                  </a:tcPr>
                </a:tc>
                <a:tc>
                  <a:txBody>
                    <a:bodyPr/>
                    <a:lstStyle/>
                    <a:p>
                      <a:pPr algn="ctr"/>
                      <a:r>
                        <a:rPr lang="en-US" sz="2000" b="1" u="none" strike="noStrike" dirty="0">
                          <a:solidFill>
                            <a:schemeClr val="bg1"/>
                          </a:solidFill>
                          <a:effectLst/>
                          <a:latin typeface="Futura Medium" panose="020B0602020204020303" pitchFamily="34" charset="-79"/>
                          <a:ea typeface="+mj-ea"/>
                          <a:cs typeface="Futura Medium" panose="020B0602020204020303" pitchFamily="34" charset="-79"/>
                        </a:rPr>
                        <a:t>Fourth Generation</a:t>
                      </a:r>
                      <a:endParaRPr lang="en-US" sz="2000" b="1" dirty="0">
                        <a:solidFill>
                          <a:schemeClr val="bg1"/>
                        </a:solidFill>
                        <a:effectLst/>
                        <a:latin typeface="Futura Medium" panose="020B0602020204020303" pitchFamily="34" charset="-79"/>
                        <a:ea typeface="+mj-ea"/>
                        <a:cs typeface="Futura Medium" panose="020B0602020204020303" pitchFamily="34" charset="-79"/>
                      </a:endParaRPr>
                    </a:p>
                  </a:txBody>
                  <a:tcPr marL="142875" marR="142875" marT="142875" marB="114300" anchor="ctr">
                    <a:solidFill>
                      <a:srgbClr val="91D150"/>
                    </a:solidFill>
                  </a:tcPr>
                </a:tc>
                <a:extLst>
                  <a:ext uri="{0D108BD9-81ED-4DB2-BD59-A6C34878D82A}">
                    <a16:rowId xmlns:a16="http://schemas.microsoft.com/office/drawing/2014/main" val="481258858"/>
                  </a:ext>
                </a:extLst>
              </a:tr>
              <a:tr h="1170751">
                <a:tc>
                  <a:txBody>
                    <a:bodyPr/>
                    <a:lstStyle/>
                    <a:p>
                      <a:pPr algn="l"/>
                      <a:r>
                        <a:rPr lang="en-US" dirty="0">
                          <a:effectLst/>
                          <a:latin typeface="Gill Sans MT" panose="020B0502020104020203" pitchFamily="34" charset="0"/>
                          <a:ea typeface="+mj-ea"/>
                        </a:rPr>
                        <a:t>NVLink bandwidth per GPU</a:t>
                      </a:r>
                      <a:endParaRPr lang="en-US" b="1" dirty="0">
                        <a:effectLst/>
                        <a:latin typeface="Gill Sans MT" panose="020B0502020104020203" pitchFamily="34" charset="0"/>
                        <a:ea typeface="+mj-ea"/>
                      </a:endParaRPr>
                    </a:p>
                  </a:txBody>
                  <a:tcPr marL="142875" marR="142875" marT="142875" marB="114300" anchor="ctr"/>
                </a:tc>
                <a:tc>
                  <a:txBody>
                    <a:bodyPr/>
                    <a:lstStyle/>
                    <a:p>
                      <a:pPr algn="ctr"/>
                      <a:r>
                        <a:rPr lang="en-US" altLang="zh-CN" dirty="0">
                          <a:effectLst/>
                          <a:latin typeface="Gill Sans MT" panose="020B0502020104020203" pitchFamily="34" charset="0"/>
                          <a:ea typeface="+mj-ea"/>
                        </a:rPr>
                        <a:t>160GB/s</a:t>
                      </a:r>
                      <a:endParaRPr lang="en-US" dirty="0">
                        <a:effectLst/>
                        <a:latin typeface="Gill Sans MT" panose="020B0502020104020203" pitchFamily="34" charset="0"/>
                        <a:ea typeface="+mj-ea"/>
                      </a:endParaRPr>
                    </a:p>
                  </a:txBody>
                  <a:tcPr marL="142875" marR="142875" marT="142875" marB="114300" anchor="ctr"/>
                </a:tc>
                <a:tc>
                  <a:txBody>
                    <a:bodyPr/>
                    <a:lstStyle/>
                    <a:p>
                      <a:pPr algn="ctr"/>
                      <a:r>
                        <a:rPr lang="en-US" dirty="0">
                          <a:effectLst/>
                          <a:latin typeface="Gill Sans MT" panose="020B0502020104020203" pitchFamily="34" charset="0"/>
                          <a:ea typeface="+mj-ea"/>
                        </a:rPr>
                        <a:t>300GB/s</a:t>
                      </a:r>
                    </a:p>
                  </a:txBody>
                  <a:tcPr marL="142875" marR="142875" marT="142875" marB="114300" anchor="ctr"/>
                </a:tc>
                <a:tc>
                  <a:txBody>
                    <a:bodyPr/>
                    <a:lstStyle/>
                    <a:p>
                      <a:pPr algn="ctr"/>
                      <a:r>
                        <a:rPr lang="en-US" dirty="0">
                          <a:effectLst/>
                          <a:latin typeface="Gill Sans MT" panose="020B0502020104020203" pitchFamily="34" charset="0"/>
                          <a:ea typeface="+mj-ea"/>
                        </a:rPr>
                        <a:t>600GB/s</a:t>
                      </a:r>
                    </a:p>
                  </a:txBody>
                  <a:tcPr marL="142875" marR="142875" marT="142875" marB="114300" anchor="ctr"/>
                </a:tc>
                <a:tc>
                  <a:txBody>
                    <a:bodyPr/>
                    <a:lstStyle/>
                    <a:p>
                      <a:pPr algn="ctr"/>
                      <a:r>
                        <a:rPr lang="en-US" dirty="0">
                          <a:effectLst/>
                          <a:latin typeface="Gill Sans MT" panose="020B0502020104020203" pitchFamily="34" charset="0"/>
                          <a:ea typeface="+mj-ea"/>
                        </a:rPr>
                        <a:t>900GB/s</a:t>
                      </a:r>
                    </a:p>
                  </a:txBody>
                  <a:tcPr marL="142875" marR="142875" marT="142875" marB="114300" anchor="ctr"/>
                </a:tc>
                <a:extLst>
                  <a:ext uri="{0D108BD9-81ED-4DB2-BD59-A6C34878D82A}">
                    <a16:rowId xmlns:a16="http://schemas.microsoft.com/office/drawing/2014/main" val="355816795"/>
                  </a:ext>
                </a:extLst>
              </a:tr>
              <a:tr h="1170751">
                <a:tc>
                  <a:txBody>
                    <a:bodyPr/>
                    <a:lstStyle/>
                    <a:p>
                      <a:pPr algn="l"/>
                      <a:r>
                        <a:rPr lang="en-US">
                          <a:effectLst/>
                          <a:latin typeface="Gill Sans MT" panose="020B0502020104020203" pitchFamily="34" charset="0"/>
                          <a:ea typeface="+mj-ea"/>
                        </a:rPr>
                        <a:t>Maximum Number of Links per GPU</a:t>
                      </a:r>
                      <a:endParaRPr lang="en-US" b="1">
                        <a:effectLst/>
                        <a:latin typeface="Gill Sans MT" panose="020B0502020104020203" pitchFamily="34" charset="0"/>
                        <a:ea typeface="+mj-ea"/>
                      </a:endParaRPr>
                    </a:p>
                  </a:txBody>
                  <a:tcPr marL="142875" marR="142875" marT="142875" marB="114300" anchor="ctr"/>
                </a:tc>
                <a:tc>
                  <a:txBody>
                    <a:bodyPr/>
                    <a:lstStyle/>
                    <a:p>
                      <a:pPr algn="ctr"/>
                      <a:r>
                        <a:rPr lang="en-US" altLang="zh-CN" dirty="0">
                          <a:effectLst/>
                          <a:latin typeface="Gill Sans MT" panose="020B0502020104020203" pitchFamily="34" charset="0"/>
                          <a:ea typeface="+mj-ea"/>
                        </a:rPr>
                        <a:t>4</a:t>
                      </a:r>
                    </a:p>
                  </a:txBody>
                  <a:tcPr marL="142875" marR="142875" marT="142875" marB="114300" anchor="ctr"/>
                </a:tc>
                <a:tc>
                  <a:txBody>
                    <a:bodyPr/>
                    <a:lstStyle/>
                    <a:p>
                      <a:pPr algn="ctr"/>
                      <a:r>
                        <a:rPr lang="en-US" altLang="zh-CN" dirty="0">
                          <a:effectLst/>
                          <a:latin typeface="Gill Sans MT" panose="020B0502020104020203" pitchFamily="34" charset="0"/>
                          <a:ea typeface="+mj-ea"/>
                        </a:rPr>
                        <a:t>6</a:t>
                      </a:r>
                    </a:p>
                  </a:txBody>
                  <a:tcPr marL="142875" marR="142875" marT="142875" marB="114300" anchor="ctr"/>
                </a:tc>
                <a:tc>
                  <a:txBody>
                    <a:bodyPr/>
                    <a:lstStyle/>
                    <a:p>
                      <a:pPr algn="ctr"/>
                      <a:r>
                        <a:rPr lang="en-US" altLang="zh-CN" dirty="0">
                          <a:effectLst/>
                          <a:latin typeface="Gill Sans MT" panose="020B0502020104020203" pitchFamily="34" charset="0"/>
                          <a:ea typeface="+mj-ea"/>
                        </a:rPr>
                        <a:t>12</a:t>
                      </a:r>
                    </a:p>
                  </a:txBody>
                  <a:tcPr marL="142875" marR="142875" marT="142875" marB="114300" anchor="ctr"/>
                </a:tc>
                <a:tc>
                  <a:txBody>
                    <a:bodyPr/>
                    <a:lstStyle/>
                    <a:p>
                      <a:pPr algn="ctr"/>
                      <a:r>
                        <a:rPr lang="en-US" altLang="zh-CN" dirty="0">
                          <a:effectLst/>
                          <a:latin typeface="Gill Sans MT" panose="020B0502020104020203" pitchFamily="34" charset="0"/>
                          <a:ea typeface="+mj-ea"/>
                        </a:rPr>
                        <a:t>18</a:t>
                      </a:r>
                    </a:p>
                  </a:txBody>
                  <a:tcPr marL="142875" marR="142875" marT="142875" marB="114300" anchor="ctr"/>
                </a:tc>
                <a:extLst>
                  <a:ext uri="{0D108BD9-81ED-4DB2-BD59-A6C34878D82A}">
                    <a16:rowId xmlns:a16="http://schemas.microsoft.com/office/drawing/2014/main" val="402529741"/>
                  </a:ext>
                </a:extLst>
              </a:tr>
              <a:tr h="1564441">
                <a:tc>
                  <a:txBody>
                    <a:bodyPr/>
                    <a:lstStyle/>
                    <a:p>
                      <a:pPr algn="l"/>
                      <a:r>
                        <a:rPr lang="en-US">
                          <a:effectLst/>
                          <a:latin typeface="Gill Sans MT" panose="020B0502020104020203" pitchFamily="34" charset="0"/>
                          <a:ea typeface="+mj-ea"/>
                        </a:rPr>
                        <a:t>Supported NVIDIA Architectures</a:t>
                      </a:r>
                      <a:endParaRPr lang="en-US" b="1">
                        <a:effectLst/>
                        <a:latin typeface="Gill Sans MT" panose="020B0502020104020203" pitchFamily="34" charset="0"/>
                        <a:ea typeface="+mj-ea"/>
                      </a:endParaRPr>
                    </a:p>
                  </a:txBody>
                  <a:tcPr marL="142875" marR="142875" marT="142875" marB="114300" anchor="ct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733" kern="1200" dirty="0">
                          <a:solidFill>
                            <a:schemeClr val="tx1"/>
                          </a:solidFill>
                          <a:effectLst/>
                          <a:latin typeface="Gill Sans MT" panose="020B0502020104020203" pitchFamily="34" charset="0"/>
                          <a:ea typeface="+mn-ea"/>
                          <a:cs typeface="+mn-cs"/>
                        </a:rPr>
                        <a:t>NVIDIA Pascal architecture</a:t>
                      </a:r>
                    </a:p>
                  </a:txBody>
                  <a:tcPr marL="142875" marR="142875" marT="142875" marB="114300" anchor="ctr"/>
                </a:tc>
                <a:tc>
                  <a:txBody>
                    <a:bodyPr/>
                    <a:lstStyle/>
                    <a:p>
                      <a:pPr algn="ctr"/>
                      <a:r>
                        <a:rPr lang="en-US" dirty="0">
                          <a:effectLst/>
                          <a:latin typeface="Gill Sans MT" panose="020B0502020104020203" pitchFamily="34" charset="0"/>
                          <a:ea typeface="+mj-ea"/>
                        </a:rPr>
                        <a:t>NVIDIA Volta architecture</a:t>
                      </a:r>
                    </a:p>
                  </a:txBody>
                  <a:tcPr marL="142875" marR="142875" marT="142875" marB="114300" anchor="ctr"/>
                </a:tc>
                <a:tc>
                  <a:txBody>
                    <a:bodyPr/>
                    <a:lstStyle/>
                    <a:p>
                      <a:pPr algn="ctr"/>
                      <a:r>
                        <a:rPr lang="en-US" dirty="0">
                          <a:effectLst/>
                          <a:latin typeface="Gill Sans MT" panose="020B0502020104020203" pitchFamily="34" charset="0"/>
                          <a:ea typeface="+mj-ea"/>
                        </a:rPr>
                        <a:t>NVIDIA </a:t>
                      </a:r>
                    </a:p>
                    <a:p>
                      <a:pPr algn="ctr"/>
                      <a:r>
                        <a:rPr lang="en-US" dirty="0">
                          <a:effectLst/>
                          <a:latin typeface="Gill Sans MT" panose="020B0502020104020203" pitchFamily="34" charset="0"/>
                          <a:ea typeface="+mj-ea"/>
                        </a:rPr>
                        <a:t>Ampere Architecture</a:t>
                      </a:r>
                    </a:p>
                  </a:txBody>
                  <a:tcPr marL="142875" marR="142875" marT="142875" marB="114300" anchor="ctr"/>
                </a:tc>
                <a:tc>
                  <a:txBody>
                    <a:bodyPr/>
                    <a:lstStyle/>
                    <a:p>
                      <a:pPr algn="ctr"/>
                      <a:r>
                        <a:rPr lang="en-US" dirty="0">
                          <a:effectLst/>
                          <a:latin typeface="Gill Sans MT" panose="020B0502020104020203" pitchFamily="34" charset="0"/>
                          <a:ea typeface="+mj-ea"/>
                        </a:rPr>
                        <a:t>NVIDIA Hoppe Architecture</a:t>
                      </a:r>
                    </a:p>
                  </a:txBody>
                  <a:tcPr marL="142875" marR="142875" marT="142875" marB="114300" anchor="ctr"/>
                </a:tc>
                <a:extLst>
                  <a:ext uri="{0D108BD9-81ED-4DB2-BD59-A6C34878D82A}">
                    <a16:rowId xmlns:a16="http://schemas.microsoft.com/office/drawing/2014/main" val="1553710643"/>
                  </a:ext>
                </a:extLst>
              </a:tr>
            </a:tbl>
          </a:graphicData>
        </a:graphic>
      </p:graphicFrame>
    </p:spTree>
    <p:extLst>
      <p:ext uri="{BB962C8B-B14F-4D97-AF65-F5344CB8AC3E}">
        <p14:creationId xmlns:p14="http://schemas.microsoft.com/office/powerpoint/2010/main" val="48269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377285" y="1484784"/>
            <a:ext cx="4761656" cy="4392488"/>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14350" indent="-514350">
              <a:buFont typeface="+mj-lt"/>
              <a:buAutoNum type="arabicPeriod" startAt="3"/>
            </a:pP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图形处理</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逻辑模块划分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算法到 </a:t>
            </a: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硬件</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的软件栈</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图形流水线基础</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流水线不可编译单元</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光线跟踪流水线</a:t>
            </a:r>
            <a:endParaRPr lang="en-US" altLang="zh-CN" sz="2400" dirty="0">
              <a:solidFill>
                <a:srgbClr val="374154"/>
              </a:solidFill>
              <a:latin typeface="Gill Sans MT" panose="020B0502020104020203" pitchFamily="34" charset="0"/>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412776"/>
            <a:ext cx="4761656" cy="4680520"/>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硬件基础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工作原理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编程本质</a:t>
            </a:r>
            <a:endParaRPr lang="en-US" altLang="zh-CN" sz="2800" b="1" dirty="0">
              <a:solidFill>
                <a:srgbClr val="374154"/>
              </a:solidFill>
              <a:latin typeface="Gill Sans MT" panose="020B0502020104020203" pitchFamily="34" charset="0"/>
            </a:endParaRPr>
          </a:p>
          <a:p>
            <a:pPr marL="457200" indent="-457200">
              <a:buFont typeface="+mj-lt"/>
              <a:buAutoNum type="arabicPeriod"/>
            </a:pPr>
            <a:r>
              <a:rPr lang="zh-CN" altLang="en-US" sz="2800" b="1" dirty="0">
                <a:solidFill>
                  <a:srgbClr val="374154"/>
                </a:solidFill>
                <a:latin typeface="Gill Sans MT" panose="020B0502020104020203" pitchFamily="34" charset="0"/>
              </a:rPr>
              <a:t>英伟达 </a:t>
            </a: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架构</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基础概念</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从 </a:t>
            </a:r>
            <a:r>
              <a:rPr lang="en-US" altLang="zh-CN" sz="2400" dirty="0">
                <a:solidFill>
                  <a:srgbClr val="374154"/>
                </a:solidFill>
                <a:latin typeface="Gill Sans MT" panose="020B0502020104020203" pitchFamily="34" charset="0"/>
              </a:rPr>
              <a:t>Fermi</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Volta</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Turing</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Hopper</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91D150"/>
                </a:solidFill>
                <a:latin typeface="Gill Sans MT" panose="020B0502020104020203" pitchFamily="34" charset="0"/>
              </a:rPr>
              <a:t>Tensor</a:t>
            </a:r>
            <a:r>
              <a:rPr lang="zh-CN" altLang="en-US" sz="2400" dirty="0">
                <a:solidFill>
                  <a:srgbClr val="91D150"/>
                </a:solidFill>
                <a:latin typeface="Gill Sans MT" panose="020B0502020104020203" pitchFamily="34" charset="0"/>
              </a:rPr>
              <a:t> </a:t>
            </a:r>
            <a:r>
              <a:rPr lang="en-US" altLang="zh-CN" sz="2400" dirty="0">
                <a:solidFill>
                  <a:srgbClr val="91D150"/>
                </a:solidFill>
                <a:latin typeface="Gill Sans MT" panose="020B0502020104020203" pitchFamily="34" charset="0"/>
              </a:rPr>
              <a:t>Code</a:t>
            </a:r>
            <a:r>
              <a:rPr lang="zh-CN" altLang="en-US" sz="2400" dirty="0">
                <a:solidFill>
                  <a:srgbClr val="91D150"/>
                </a:solidFill>
                <a:latin typeface="Gill Sans MT" panose="020B0502020104020203" pitchFamily="34" charset="0"/>
              </a:rPr>
              <a:t> 和 </a:t>
            </a:r>
            <a:r>
              <a:rPr lang="en-US" altLang="zh-CN" sz="2400" dirty="0">
                <a:solidFill>
                  <a:srgbClr val="91D150"/>
                </a:solidFill>
                <a:latin typeface="Gill Sans MT" panose="020B0502020104020203" pitchFamily="34" charset="0"/>
              </a:rPr>
              <a:t>NVLink</a:t>
            </a:r>
            <a:r>
              <a:rPr lang="zh-CN" altLang="en-US" sz="2400" dirty="0">
                <a:solidFill>
                  <a:srgbClr val="91D150"/>
                </a:solidFill>
                <a:latin typeface="Gill Sans MT" panose="020B0502020104020203" pitchFamily="34" charset="0"/>
              </a:rPr>
              <a:t> 详解</a:t>
            </a:r>
            <a:endParaRPr lang="en-US" altLang="zh-CN" sz="2800" dirty="0">
              <a:solidFill>
                <a:srgbClr val="91D150"/>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EE77AA-EF42-5E43-BB9A-3BF716A39C64}"/>
              </a:ext>
            </a:extLst>
          </p:cNvPr>
          <p:cNvSpPr>
            <a:spLocks noGrp="1"/>
          </p:cNvSpPr>
          <p:nvPr>
            <p:ph type="title"/>
          </p:nvPr>
        </p:nvSpPr>
        <p:spPr/>
        <p:txBody>
          <a:bodyPr/>
          <a:lstStyle/>
          <a:p>
            <a:r>
              <a:rPr kumimoji="1" lang="en-US" altLang="zh-CN" dirty="0"/>
              <a:t>NVLink</a:t>
            </a:r>
            <a:r>
              <a:rPr kumimoji="1" lang="zh-CN" altLang="en-US" dirty="0"/>
              <a:t> 发展</a:t>
            </a:r>
          </a:p>
        </p:txBody>
      </p:sp>
      <p:pic>
        <p:nvPicPr>
          <p:cNvPr id="7" name="内容占位符 6">
            <a:extLst>
              <a:ext uri="{FF2B5EF4-FFF2-40B4-BE49-F238E27FC236}">
                <a16:creationId xmlns:a16="http://schemas.microsoft.com/office/drawing/2014/main" id="{EEA58B81-5365-3349-8BB3-8D177B6DF87B}"/>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925" t="13297" r="4214" b="9789"/>
          <a:stretch/>
        </p:blipFill>
        <p:spPr>
          <a:xfrm>
            <a:off x="1043419" y="1556792"/>
            <a:ext cx="10109923" cy="4752528"/>
          </a:xfrm>
        </p:spPr>
      </p:pic>
    </p:spTree>
    <p:extLst>
      <p:ext uri="{BB962C8B-B14F-4D97-AF65-F5344CB8AC3E}">
        <p14:creationId xmlns:p14="http://schemas.microsoft.com/office/powerpoint/2010/main" val="3123686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4F3BEC05-04C5-8442-9082-1ED1109F7A24}"/>
              </a:ext>
            </a:extLst>
          </p:cNvPr>
          <p:cNvSpPr>
            <a:spLocks noGrp="1"/>
          </p:cNvSpPr>
          <p:nvPr>
            <p:ph type="title"/>
          </p:nvPr>
        </p:nvSpPr>
        <p:spPr/>
        <p:txBody>
          <a:bodyPr/>
          <a:lstStyle/>
          <a:p>
            <a:r>
              <a:rPr lang="en-US" altLang="zh-CN" dirty="0"/>
              <a:t>NVLink</a:t>
            </a:r>
            <a:r>
              <a:rPr lang="zh-CN" altLang="en-US" dirty="0"/>
              <a:t> 发展</a:t>
            </a:r>
          </a:p>
        </p:txBody>
      </p:sp>
      <p:pic>
        <p:nvPicPr>
          <p:cNvPr id="5" name="图片 4">
            <a:extLst>
              <a:ext uri="{FF2B5EF4-FFF2-40B4-BE49-F238E27FC236}">
                <a16:creationId xmlns:a16="http://schemas.microsoft.com/office/drawing/2014/main" id="{ED069A56-576B-C747-98D3-1A6608A1AE59}"/>
              </a:ext>
            </a:extLst>
          </p:cNvPr>
          <p:cNvPicPr>
            <a:picLocks noChangeAspect="1"/>
          </p:cNvPicPr>
          <p:nvPr/>
        </p:nvPicPr>
        <p:blipFill rotWithShape="1">
          <a:blip r:embed="rId2"/>
          <a:srcRect l="773" t="20638" r="2586" b="6879"/>
          <a:stretch/>
        </p:blipFill>
        <p:spPr>
          <a:xfrm>
            <a:off x="305773" y="1635916"/>
            <a:ext cx="11585216" cy="4542514"/>
          </a:xfrm>
          <a:prstGeom prst="rect">
            <a:avLst/>
          </a:prstGeom>
        </p:spPr>
      </p:pic>
    </p:spTree>
    <p:extLst>
      <p:ext uri="{BB962C8B-B14F-4D97-AF65-F5344CB8AC3E}">
        <p14:creationId xmlns:p14="http://schemas.microsoft.com/office/powerpoint/2010/main" val="3612044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4D6ED8-3DAD-0940-A8E1-CB7B73284325}"/>
              </a:ext>
            </a:extLst>
          </p:cNvPr>
          <p:cNvSpPr>
            <a:spLocks noGrp="1"/>
          </p:cNvSpPr>
          <p:nvPr>
            <p:ph type="title"/>
          </p:nvPr>
        </p:nvSpPr>
        <p:spPr/>
        <p:txBody>
          <a:bodyPr/>
          <a:lstStyle/>
          <a:p>
            <a:r>
              <a:rPr kumimoji="1" lang="en-US" altLang="zh-CN" dirty="0"/>
              <a:t>NVSwitch</a:t>
            </a:r>
            <a:endParaRPr kumimoji="1" lang="zh-CN" altLang="en-US" dirty="0"/>
          </a:p>
        </p:txBody>
      </p:sp>
      <p:graphicFrame>
        <p:nvGraphicFramePr>
          <p:cNvPr id="5" name="内容占位符 4">
            <a:extLst>
              <a:ext uri="{FF2B5EF4-FFF2-40B4-BE49-F238E27FC236}">
                <a16:creationId xmlns:a16="http://schemas.microsoft.com/office/drawing/2014/main" id="{CB5213C4-4714-6F49-B42D-044284C6ADE3}"/>
              </a:ext>
            </a:extLst>
          </p:cNvPr>
          <p:cNvGraphicFramePr>
            <a:graphicFrameLocks noGrp="1"/>
          </p:cNvGraphicFramePr>
          <p:nvPr>
            <p:ph sz="half" idx="1"/>
            <p:extLst>
              <p:ext uri="{D42A27DB-BD31-4B8C-83A1-F6EECF244321}">
                <p14:modId xmlns:p14="http://schemas.microsoft.com/office/powerpoint/2010/main" val="1043564088"/>
              </p:ext>
            </p:extLst>
          </p:nvPr>
        </p:nvGraphicFramePr>
        <p:xfrm>
          <a:off x="623888" y="1412875"/>
          <a:ext cx="10963272" cy="4885902"/>
        </p:xfrm>
        <a:graphic>
          <a:graphicData uri="http://schemas.openxmlformats.org/drawingml/2006/table">
            <a:tbl>
              <a:tblPr firstRow="1" bandRow="1">
                <a:tableStyleId>{5940675A-B579-460E-94D1-54222C63F5DA}</a:tableStyleId>
              </a:tblPr>
              <a:tblGrid>
                <a:gridCol w="2740818">
                  <a:extLst>
                    <a:ext uri="{9D8B030D-6E8A-4147-A177-3AD203B41FA5}">
                      <a16:colId xmlns:a16="http://schemas.microsoft.com/office/drawing/2014/main" val="3364374978"/>
                    </a:ext>
                  </a:extLst>
                </a:gridCol>
                <a:gridCol w="2740818">
                  <a:extLst>
                    <a:ext uri="{9D8B030D-6E8A-4147-A177-3AD203B41FA5}">
                      <a16:colId xmlns:a16="http://schemas.microsoft.com/office/drawing/2014/main" val="3741797642"/>
                    </a:ext>
                  </a:extLst>
                </a:gridCol>
                <a:gridCol w="2740818">
                  <a:extLst>
                    <a:ext uri="{9D8B030D-6E8A-4147-A177-3AD203B41FA5}">
                      <a16:colId xmlns:a16="http://schemas.microsoft.com/office/drawing/2014/main" val="753324992"/>
                    </a:ext>
                  </a:extLst>
                </a:gridCol>
                <a:gridCol w="2740818">
                  <a:extLst>
                    <a:ext uri="{9D8B030D-6E8A-4147-A177-3AD203B41FA5}">
                      <a16:colId xmlns:a16="http://schemas.microsoft.com/office/drawing/2014/main" val="2001932460"/>
                    </a:ext>
                  </a:extLst>
                </a:gridCol>
              </a:tblGrid>
              <a:tr h="648584">
                <a:tc>
                  <a:txBody>
                    <a:bodyPr/>
                    <a:lstStyle/>
                    <a:p>
                      <a:pPr algn="ctr"/>
                      <a:r>
                        <a:rPr lang="zh-CN" altLang="en-US" sz="1800" dirty="0">
                          <a:solidFill>
                            <a:schemeClr val="bg1"/>
                          </a:solidFill>
                          <a:effectLst/>
                          <a:latin typeface="Futura Medium" panose="020B0602020204020303" pitchFamily="34" charset="-79"/>
                          <a:cs typeface="Futura Medium" panose="020B0602020204020303" pitchFamily="34" charset="-79"/>
                        </a:rPr>
                        <a:t> </a:t>
                      </a:r>
                    </a:p>
                  </a:txBody>
                  <a:tcPr marL="142875" marR="142875" marT="142875" marB="114300" anchor="ctr">
                    <a:solidFill>
                      <a:srgbClr val="91D150"/>
                    </a:solidFill>
                  </a:tcPr>
                </a:tc>
                <a:tc>
                  <a:txBody>
                    <a:bodyPr/>
                    <a:lstStyle/>
                    <a:p>
                      <a:pPr algn="ctr"/>
                      <a:r>
                        <a:rPr lang="en-US" sz="1800" u="none" strike="noStrike" dirty="0">
                          <a:solidFill>
                            <a:schemeClr val="bg1"/>
                          </a:solidFill>
                          <a:effectLst/>
                          <a:latin typeface="Futura Medium" panose="020B0602020204020303" pitchFamily="34" charset="-79"/>
                          <a:cs typeface="Futura Medium" panose="020B0602020204020303" pitchFamily="34" charset="-79"/>
                        </a:rPr>
                        <a:t>First Generation</a:t>
                      </a:r>
                      <a:endParaRPr lang="en-US" sz="1800" dirty="0">
                        <a:solidFill>
                          <a:schemeClr val="bg1"/>
                        </a:solidFill>
                        <a:effectLst/>
                        <a:latin typeface="Futura Medium" panose="020B0602020204020303" pitchFamily="34" charset="-79"/>
                        <a:cs typeface="Futura Medium" panose="020B0602020204020303" pitchFamily="34" charset="-79"/>
                      </a:endParaRPr>
                    </a:p>
                  </a:txBody>
                  <a:tcPr marL="142875" marR="142875" marT="142875" marB="114300" anchor="ctr">
                    <a:solidFill>
                      <a:srgbClr val="91D150"/>
                    </a:solidFill>
                  </a:tcPr>
                </a:tc>
                <a:tc>
                  <a:txBody>
                    <a:bodyPr/>
                    <a:lstStyle/>
                    <a:p>
                      <a:pPr algn="ctr"/>
                      <a:r>
                        <a:rPr lang="en-US" sz="1800" u="none" strike="noStrike" dirty="0">
                          <a:solidFill>
                            <a:schemeClr val="bg1"/>
                          </a:solidFill>
                          <a:effectLst/>
                          <a:latin typeface="Futura Medium" panose="020B0602020204020303" pitchFamily="34" charset="-79"/>
                          <a:cs typeface="Futura Medium" panose="020B0602020204020303" pitchFamily="34" charset="-79"/>
                        </a:rPr>
                        <a:t>Second Generation</a:t>
                      </a:r>
                      <a:endParaRPr lang="en-US" sz="1800" dirty="0">
                        <a:solidFill>
                          <a:schemeClr val="bg1"/>
                        </a:solidFill>
                        <a:effectLst/>
                        <a:latin typeface="Futura Medium" panose="020B0602020204020303" pitchFamily="34" charset="-79"/>
                        <a:cs typeface="Futura Medium" panose="020B0602020204020303" pitchFamily="34" charset="-79"/>
                      </a:endParaRPr>
                    </a:p>
                  </a:txBody>
                  <a:tcPr marL="142875" marR="142875" marT="142875" marB="114300" anchor="ctr">
                    <a:solidFill>
                      <a:srgbClr val="91D150"/>
                    </a:solidFill>
                  </a:tcPr>
                </a:tc>
                <a:tc>
                  <a:txBody>
                    <a:bodyPr/>
                    <a:lstStyle/>
                    <a:p>
                      <a:pPr algn="ctr"/>
                      <a:r>
                        <a:rPr lang="en-US" sz="1800" u="none" strike="noStrike" dirty="0">
                          <a:solidFill>
                            <a:schemeClr val="bg1"/>
                          </a:solidFill>
                          <a:effectLst/>
                          <a:latin typeface="Futura Medium" panose="020B0602020204020303" pitchFamily="34" charset="-79"/>
                          <a:cs typeface="Futura Medium" panose="020B0602020204020303" pitchFamily="34" charset="-79"/>
                        </a:rPr>
                        <a:t>Third Generation</a:t>
                      </a:r>
                      <a:endParaRPr lang="en-US" sz="1800" dirty="0">
                        <a:solidFill>
                          <a:schemeClr val="bg1"/>
                        </a:solidFill>
                        <a:effectLst/>
                        <a:latin typeface="Futura Medium" panose="020B0602020204020303" pitchFamily="34" charset="-79"/>
                        <a:cs typeface="Futura Medium" panose="020B0602020204020303" pitchFamily="34" charset="-79"/>
                      </a:endParaRPr>
                    </a:p>
                  </a:txBody>
                  <a:tcPr marL="142875" marR="142875" marT="142875" marB="114300" anchor="ctr">
                    <a:solidFill>
                      <a:srgbClr val="91D150"/>
                    </a:solidFill>
                  </a:tcPr>
                </a:tc>
                <a:extLst>
                  <a:ext uri="{0D108BD9-81ED-4DB2-BD59-A6C34878D82A}">
                    <a16:rowId xmlns:a16="http://schemas.microsoft.com/office/drawing/2014/main" val="3198538572"/>
                  </a:ext>
                </a:extLst>
              </a:tr>
              <a:tr h="1305778">
                <a:tc>
                  <a:txBody>
                    <a:bodyPr/>
                    <a:lstStyle/>
                    <a:p>
                      <a:pPr algn="l"/>
                      <a:r>
                        <a:rPr lang="en-US" dirty="0">
                          <a:effectLst/>
                          <a:latin typeface="Gill Sans MT" panose="020B0502020104020203" pitchFamily="34" charset="0"/>
                        </a:rPr>
                        <a:t>Number of GPUs with direct connection / node</a:t>
                      </a:r>
                      <a:endParaRPr lang="en-US" b="1" dirty="0">
                        <a:effectLst/>
                        <a:latin typeface="Gill Sans MT" panose="020B0502020104020203" pitchFamily="34" charset="0"/>
                      </a:endParaRPr>
                    </a:p>
                  </a:txBody>
                  <a:tcPr marL="142875" marR="142875" marT="142875" marB="114300" anchor="ctr"/>
                </a:tc>
                <a:tc>
                  <a:txBody>
                    <a:bodyPr/>
                    <a:lstStyle/>
                    <a:p>
                      <a:pPr algn="ctr"/>
                      <a:r>
                        <a:rPr lang="en-US" dirty="0">
                          <a:effectLst/>
                          <a:latin typeface="Gill Sans MT" panose="020B0502020104020203" pitchFamily="34" charset="0"/>
                        </a:rPr>
                        <a:t>Up to 8</a:t>
                      </a:r>
                    </a:p>
                  </a:txBody>
                  <a:tcPr marL="142875" marR="142875" marT="142875" marB="114300" anchor="ctr"/>
                </a:tc>
                <a:tc>
                  <a:txBody>
                    <a:bodyPr/>
                    <a:lstStyle/>
                    <a:p>
                      <a:pPr algn="ctr"/>
                      <a:r>
                        <a:rPr lang="en-US" dirty="0">
                          <a:effectLst/>
                          <a:latin typeface="Gill Sans MT" panose="020B0502020104020203" pitchFamily="34" charset="0"/>
                        </a:rPr>
                        <a:t>Up to 8</a:t>
                      </a:r>
                    </a:p>
                  </a:txBody>
                  <a:tcPr marL="142875" marR="142875" marT="142875" marB="114300" anchor="ctr"/>
                </a:tc>
                <a:tc>
                  <a:txBody>
                    <a:bodyPr/>
                    <a:lstStyle/>
                    <a:p>
                      <a:pPr algn="ctr"/>
                      <a:r>
                        <a:rPr lang="en-US">
                          <a:effectLst/>
                          <a:latin typeface="Gill Sans MT" panose="020B0502020104020203" pitchFamily="34" charset="0"/>
                        </a:rPr>
                        <a:t>Up to 8</a:t>
                      </a:r>
                    </a:p>
                  </a:txBody>
                  <a:tcPr marL="142875" marR="142875" marT="142875" marB="114300" anchor="ctr"/>
                </a:tc>
                <a:extLst>
                  <a:ext uri="{0D108BD9-81ED-4DB2-BD59-A6C34878D82A}">
                    <a16:rowId xmlns:a16="http://schemas.microsoft.com/office/drawing/2014/main" val="1770858137"/>
                  </a:ext>
                </a:extLst>
              </a:tr>
              <a:tr h="977180">
                <a:tc>
                  <a:txBody>
                    <a:bodyPr/>
                    <a:lstStyle/>
                    <a:p>
                      <a:pPr algn="l"/>
                      <a:r>
                        <a:rPr lang="en-US" dirty="0">
                          <a:effectLst/>
                          <a:latin typeface="Gill Sans MT" panose="020B0502020104020203" pitchFamily="34" charset="0"/>
                        </a:rPr>
                        <a:t>NVSwitch GPU-to-GPU bandwidth</a:t>
                      </a:r>
                      <a:endParaRPr lang="en-US" b="1" dirty="0">
                        <a:effectLst/>
                        <a:latin typeface="Gill Sans MT" panose="020B0502020104020203" pitchFamily="34" charset="0"/>
                      </a:endParaRPr>
                    </a:p>
                  </a:txBody>
                  <a:tcPr marL="142875" marR="142875" marT="142875" marB="114300" anchor="ctr"/>
                </a:tc>
                <a:tc>
                  <a:txBody>
                    <a:bodyPr/>
                    <a:lstStyle/>
                    <a:p>
                      <a:pPr algn="ctr"/>
                      <a:r>
                        <a:rPr lang="en-US" dirty="0">
                          <a:effectLst/>
                          <a:latin typeface="Gill Sans MT" panose="020B0502020104020203" pitchFamily="34" charset="0"/>
                        </a:rPr>
                        <a:t>300GB/s</a:t>
                      </a:r>
                    </a:p>
                  </a:txBody>
                  <a:tcPr marL="142875" marR="142875" marT="142875" marB="114300" anchor="ctr"/>
                </a:tc>
                <a:tc>
                  <a:txBody>
                    <a:bodyPr/>
                    <a:lstStyle/>
                    <a:p>
                      <a:pPr algn="ctr"/>
                      <a:r>
                        <a:rPr lang="en-US" dirty="0">
                          <a:effectLst/>
                          <a:latin typeface="Gill Sans MT" panose="020B0502020104020203" pitchFamily="34" charset="0"/>
                        </a:rPr>
                        <a:t>600GB/s</a:t>
                      </a:r>
                    </a:p>
                  </a:txBody>
                  <a:tcPr marL="142875" marR="142875" marT="142875" marB="114300" anchor="ctr"/>
                </a:tc>
                <a:tc>
                  <a:txBody>
                    <a:bodyPr/>
                    <a:lstStyle/>
                    <a:p>
                      <a:pPr algn="ctr"/>
                      <a:r>
                        <a:rPr lang="en-US">
                          <a:effectLst/>
                          <a:latin typeface="Gill Sans MT" panose="020B0502020104020203" pitchFamily="34" charset="0"/>
                        </a:rPr>
                        <a:t>900GB/s</a:t>
                      </a:r>
                    </a:p>
                  </a:txBody>
                  <a:tcPr marL="142875" marR="142875" marT="142875" marB="114300" anchor="ctr"/>
                </a:tc>
                <a:extLst>
                  <a:ext uri="{0D108BD9-81ED-4DB2-BD59-A6C34878D82A}">
                    <a16:rowId xmlns:a16="http://schemas.microsoft.com/office/drawing/2014/main" val="1840005945"/>
                  </a:ext>
                </a:extLst>
              </a:tr>
              <a:tr h="977180">
                <a:tc>
                  <a:txBody>
                    <a:bodyPr/>
                    <a:lstStyle/>
                    <a:p>
                      <a:pPr algn="l"/>
                      <a:r>
                        <a:rPr lang="en-US" dirty="0">
                          <a:effectLst/>
                          <a:latin typeface="Gill Sans MT" panose="020B0502020104020203" pitchFamily="34" charset="0"/>
                        </a:rPr>
                        <a:t>Total aggregate bandwidth</a:t>
                      </a:r>
                      <a:endParaRPr lang="en-US" b="1" dirty="0">
                        <a:effectLst/>
                        <a:latin typeface="Gill Sans MT" panose="020B0502020104020203" pitchFamily="34" charset="0"/>
                      </a:endParaRPr>
                    </a:p>
                  </a:txBody>
                  <a:tcPr marL="142875" marR="142875" marT="142875" marB="114300" anchor="ctr"/>
                </a:tc>
                <a:tc>
                  <a:txBody>
                    <a:bodyPr/>
                    <a:lstStyle/>
                    <a:p>
                      <a:pPr algn="ctr"/>
                      <a:r>
                        <a:rPr lang="en-US" dirty="0">
                          <a:effectLst/>
                          <a:latin typeface="Gill Sans MT" panose="020B0502020104020203" pitchFamily="34" charset="0"/>
                        </a:rPr>
                        <a:t>2.4TB/s</a:t>
                      </a:r>
                    </a:p>
                  </a:txBody>
                  <a:tcPr marL="142875" marR="142875" marT="142875" marB="114300" anchor="ctr"/>
                </a:tc>
                <a:tc>
                  <a:txBody>
                    <a:bodyPr/>
                    <a:lstStyle/>
                    <a:p>
                      <a:pPr algn="ctr"/>
                      <a:r>
                        <a:rPr lang="en-US" dirty="0">
                          <a:effectLst/>
                          <a:latin typeface="Gill Sans MT" panose="020B0502020104020203" pitchFamily="34" charset="0"/>
                        </a:rPr>
                        <a:t>4.8TB/s</a:t>
                      </a:r>
                    </a:p>
                  </a:txBody>
                  <a:tcPr marL="142875" marR="142875" marT="142875" marB="114300" anchor="ctr"/>
                </a:tc>
                <a:tc>
                  <a:txBody>
                    <a:bodyPr/>
                    <a:lstStyle/>
                    <a:p>
                      <a:pPr algn="ctr"/>
                      <a:r>
                        <a:rPr lang="en-US" dirty="0">
                          <a:effectLst/>
                          <a:latin typeface="Gill Sans MT" panose="020B0502020104020203" pitchFamily="34" charset="0"/>
                        </a:rPr>
                        <a:t>7.2TB/s</a:t>
                      </a:r>
                    </a:p>
                  </a:txBody>
                  <a:tcPr marL="142875" marR="142875" marT="142875" marB="114300" anchor="ctr"/>
                </a:tc>
                <a:extLst>
                  <a:ext uri="{0D108BD9-81ED-4DB2-BD59-A6C34878D82A}">
                    <a16:rowId xmlns:a16="http://schemas.microsoft.com/office/drawing/2014/main" val="463067679"/>
                  </a:ext>
                </a:extLst>
              </a:tr>
              <a:tr h="977180">
                <a:tc>
                  <a:txBody>
                    <a:bodyPr/>
                    <a:lstStyle/>
                    <a:p>
                      <a:pPr algn="l"/>
                      <a:r>
                        <a:rPr lang="en-US">
                          <a:effectLst/>
                          <a:latin typeface="Gill Sans MT" panose="020B0502020104020203" pitchFamily="34" charset="0"/>
                        </a:rPr>
                        <a:t>Supported NVIDIA architectures</a:t>
                      </a:r>
                      <a:endParaRPr lang="en-US" b="1">
                        <a:effectLst/>
                        <a:latin typeface="Gill Sans MT" panose="020B0502020104020203" pitchFamily="34" charset="0"/>
                      </a:endParaRPr>
                    </a:p>
                  </a:txBody>
                  <a:tcPr marL="142875" marR="142875" marT="142875" marB="114300" anchor="ctr"/>
                </a:tc>
                <a:tc>
                  <a:txBody>
                    <a:bodyPr/>
                    <a:lstStyle/>
                    <a:p>
                      <a:pPr algn="ctr"/>
                      <a:r>
                        <a:rPr lang="en-US" dirty="0">
                          <a:effectLst/>
                          <a:latin typeface="Gill Sans MT" panose="020B0502020104020203" pitchFamily="34" charset="0"/>
                        </a:rPr>
                        <a:t>NVIDIA Volta </a:t>
                      </a:r>
                    </a:p>
                    <a:p>
                      <a:pPr algn="ctr"/>
                      <a:r>
                        <a:rPr lang="en-US" dirty="0">
                          <a:effectLst/>
                          <a:latin typeface="Gill Sans MT" panose="020B0502020104020203" pitchFamily="34" charset="0"/>
                        </a:rPr>
                        <a:t>architecture</a:t>
                      </a:r>
                    </a:p>
                  </a:txBody>
                  <a:tcPr marL="142875" marR="142875" marT="142875" marB="114300" anchor="ctr"/>
                </a:tc>
                <a:tc>
                  <a:txBody>
                    <a:bodyPr/>
                    <a:lstStyle/>
                    <a:p>
                      <a:pPr algn="ctr"/>
                      <a:r>
                        <a:rPr lang="en-US" dirty="0">
                          <a:effectLst/>
                          <a:latin typeface="Gill Sans MT" panose="020B0502020104020203" pitchFamily="34" charset="0"/>
                        </a:rPr>
                        <a:t>NVIDIA Ampere architecture</a:t>
                      </a:r>
                    </a:p>
                  </a:txBody>
                  <a:tcPr marL="142875" marR="142875" marT="142875" marB="114300" anchor="ctr"/>
                </a:tc>
                <a:tc>
                  <a:txBody>
                    <a:bodyPr/>
                    <a:lstStyle/>
                    <a:p>
                      <a:pPr algn="ctr"/>
                      <a:r>
                        <a:rPr lang="en-US" dirty="0">
                          <a:effectLst/>
                          <a:latin typeface="Gill Sans MT" panose="020B0502020104020203" pitchFamily="34" charset="0"/>
                        </a:rPr>
                        <a:t>NVIDIA Hopper architecture</a:t>
                      </a:r>
                    </a:p>
                  </a:txBody>
                  <a:tcPr marL="142875" marR="142875" marT="142875" marB="114300" anchor="ctr"/>
                </a:tc>
                <a:extLst>
                  <a:ext uri="{0D108BD9-81ED-4DB2-BD59-A6C34878D82A}">
                    <a16:rowId xmlns:a16="http://schemas.microsoft.com/office/drawing/2014/main" val="1813670591"/>
                  </a:ext>
                </a:extLst>
              </a:tr>
            </a:tbl>
          </a:graphicData>
        </a:graphic>
      </p:graphicFrame>
    </p:spTree>
    <p:extLst>
      <p:ext uri="{BB962C8B-B14F-4D97-AF65-F5344CB8AC3E}">
        <p14:creationId xmlns:p14="http://schemas.microsoft.com/office/powerpoint/2010/main" val="3420576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85385F-39E6-C94E-9993-4F893B52DDF4}"/>
              </a:ext>
            </a:extLst>
          </p:cNvPr>
          <p:cNvSpPr>
            <a:spLocks noGrp="1"/>
          </p:cNvSpPr>
          <p:nvPr>
            <p:ph type="title"/>
          </p:nvPr>
        </p:nvSpPr>
        <p:spPr/>
        <p:txBody>
          <a:bodyPr/>
          <a:lstStyle/>
          <a:p>
            <a:r>
              <a:rPr lang="zh-CN" altLang="en-US" dirty="0"/>
              <a:t>总结</a:t>
            </a:r>
          </a:p>
        </p:txBody>
      </p:sp>
      <p:sp>
        <p:nvSpPr>
          <p:cNvPr id="3" name="内容占位符 2">
            <a:extLst>
              <a:ext uri="{FF2B5EF4-FFF2-40B4-BE49-F238E27FC236}">
                <a16:creationId xmlns:a16="http://schemas.microsoft.com/office/drawing/2014/main" id="{C7DB0060-59D9-F64C-8FF2-6939DD8AC40D}"/>
              </a:ext>
            </a:extLst>
          </p:cNvPr>
          <p:cNvSpPr>
            <a:spLocks noGrp="1"/>
          </p:cNvSpPr>
          <p:nvPr>
            <p:ph sz="half" idx="1"/>
          </p:nvPr>
        </p:nvSpPr>
        <p:spPr/>
        <p:txBody>
          <a:bodyPr/>
          <a:lstStyle/>
          <a:p>
            <a:r>
              <a:rPr lang="en-US" altLang="zh-CN" b="1" dirty="0"/>
              <a:t>NCCL</a:t>
            </a:r>
            <a:r>
              <a:rPr lang="zh-CN" altLang="en-US" b="1" dirty="0"/>
              <a:t>：</a:t>
            </a:r>
            <a:r>
              <a:rPr lang="zh-CN" altLang="en-US" dirty="0"/>
              <a:t>集合通信库，能实现</a:t>
            </a:r>
            <a:r>
              <a:rPr lang="en-US" altLang="zh-CN" dirty="0"/>
              <a:t>Collective</a:t>
            </a:r>
            <a:r>
              <a:rPr lang="zh-CN" altLang="en-US" dirty="0"/>
              <a:t>通信和点对点通信；</a:t>
            </a:r>
            <a:endParaRPr lang="en-US" altLang="zh-CN" b="1" dirty="0"/>
          </a:p>
          <a:p>
            <a:r>
              <a:rPr lang="en-US" altLang="zh-CN" b="1" dirty="0"/>
              <a:t>NVLink</a:t>
            </a:r>
            <a:r>
              <a:rPr lang="zh-CN" altLang="en-US" b="1" dirty="0"/>
              <a:t>：</a:t>
            </a:r>
            <a:r>
              <a:rPr lang="zh-CN" altLang="en-US" dirty="0"/>
              <a:t>总线技术及其通信协议；</a:t>
            </a:r>
            <a:endParaRPr lang="en-US" altLang="zh-CN" dirty="0"/>
          </a:p>
          <a:p>
            <a:r>
              <a:rPr lang="en-US" altLang="zh-CN" b="1" dirty="0"/>
              <a:t>NVSwitch</a:t>
            </a:r>
            <a:r>
              <a:rPr lang="zh-CN" altLang="en-US" b="1" dirty="0"/>
              <a:t>：</a:t>
            </a:r>
            <a:r>
              <a:rPr lang="zh-CN" altLang="en-US" dirty="0"/>
              <a:t>独立的 </a:t>
            </a:r>
            <a:r>
              <a:rPr lang="en-US" altLang="zh-CN" dirty="0"/>
              <a:t>NVLink</a:t>
            </a:r>
            <a:r>
              <a:rPr lang="zh-CN" altLang="en-US" dirty="0"/>
              <a:t> 芯片；</a:t>
            </a:r>
            <a:endParaRPr lang="en-US" altLang="zh-CN" dirty="0"/>
          </a:p>
          <a:p>
            <a:r>
              <a:rPr lang="en-US" altLang="zh-CN" b="1" dirty="0"/>
              <a:t>HGX</a:t>
            </a:r>
            <a:r>
              <a:rPr lang="zh-CN" altLang="en-US" b="1" dirty="0"/>
              <a:t>：</a:t>
            </a:r>
            <a:r>
              <a:rPr lang="en-US" altLang="zh-CN" dirty="0"/>
              <a:t>AI </a:t>
            </a:r>
            <a:r>
              <a:rPr lang="zh-CN" altLang="en-US" dirty="0"/>
              <a:t>超级计算平台，整合了 </a:t>
            </a:r>
            <a:r>
              <a:rPr lang="en-US" altLang="zh-CN" dirty="0"/>
              <a:t>GPU</a:t>
            </a:r>
            <a:r>
              <a:rPr lang="zh-CN" altLang="en-US" dirty="0"/>
              <a:t>、</a:t>
            </a:r>
            <a:r>
              <a:rPr lang="en-US" altLang="zh-CN" dirty="0"/>
              <a:t>NVLink</a:t>
            </a:r>
            <a:r>
              <a:rPr lang="zh-CN" altLang="en-US" dirty="0"/>
              <a:t>、</a:t>
            </a:r>
            <a:r>
              <a:rPr lang="en-US" altLang="zh-CN" dirty="0"/>
              <a:t>InfiniBand </a:t>
            </a:r>
            <a:r>
              <a:rPr lang="zh-CN" altLang="en-US" dirty="0"/>
              <a:t>网络和</a:t>
            </a:r>
            <a:r>
              <a:rPr lang="en-US" altLang="zh-CN" dirty="0"/>
              <a:t>NVIDIA AI </a:t>
            </a:r>
            <a:r>
              <a:rPr lang="zh-CN" altLang="en-US" dirty="0"/>
              <a:t>软件堆栈；</a:t>
            </a:r>
            <a:endParaRPr lang="en-US" altLang="zh-CN" dirty="0"/>
          </a:p>
          <a:p>
            <a:endParaRPr lang="zh-CN" altLang="en-US" dirty="0"/>
          </a:p>
          <a:p>
            <a:endParaRPr lang="zh-CN" altLang="en-US" dirty="0"/>
          </a:p>
        </p:txBody>
      </p:sp>
    </p:spTree>
    <p:extLst>
      <p:ext uri="{BB962C8B-B14F-4D97-AF65-F5344CB8AC3E}">
        <p14:creationId xmlns:p14="http://schemas.microsoft.com/office/powerpoint/2010/main" val="160427656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462A6BA-7558-4B4A-B2AE-350B0E125CEF}"/>
              </a:ext>
            </a:extLst>
          </p:cNvPr>
          <p:cNvSpPr>
            <a:spLocks noGrp="1"/>
          </p:cNvSpPr>
          <p:nvPr>
            <p:ph type="title"/>
          </p:nvPr>
        </p:nvSpPr>
        <p:spPr/>
        <p:txBody>
          <a:bodyPr/>
          <a:lstStyle/>
          <a:p>
            <a:r>
              <a:rPr lang="en-US" altLang="zh-CN" dirty="0"/>
              <a:t>Reference</a:t>
            </a:r>
            <a:r>
              <a:rPr lang="zh-CN" altLang="en-US" dirty="0"/>
              <a:t> 引用</a:t>
            </a:r>
            <a:r>
              <a:rPr lang="en-US" altLang="zh-CN" dirty="0"/>
              <a:t>&amp;</a:t>
            </a:r>
            <a:r>
              <a:rPr lang="zh-CN" altLang="en-US" dirty="0"/>
              <a:t>参考</a:t>
            </a:r>
          </a:p>
        </p:txBody>
      </p:sp>
      <p:sp>
        <p:nvSpPr>
          <p:cNvPr id="5" name="内容占位符 4">
            <a:extLst>
              <a:ext uri="{FF2B5EF4-FFF2-40B4-BE49-F238E27FC236}">
                <a16:creationId xmlns:a16="http://schemas.microsoft.com/office/drawing/2014/main" id="{994844B2-C912-F74E-91E5-81709FD9C89A}"/>
              </a:ext>
            </a:extLst>
          </p:cNvPr>
          <p:cNvSpPr>
            <a:spLocks noGrp="1"/>
          </p:cNvSpPr>
          <p:nvPr>
            <p:ph sz="half" idx="1"/>
          </p:nvPr>
        </p:nvSpPr>
        <p:spPr/>
        <p:txBody>
          <a:bodyPr/>
          <a:lstStyle/>
          <a:p>
            <a:r>
              <a:rPr lang="en-US" altLang="zh-CN" sz="1200" dirty="0">
                <a:hlinkClick r:id="rId2"/>
              </a:rPr>
              <a:t>https://www.youtube.com/watch?v=I4qd412w_A0</a:t>
            </a:r>
            <a:endParaRPr lang="en-US" altLang="zh-CN" sz="1200" dirty="0"/>
          </a:p>
          <a:p>
            <a:r>
              <a:rPr lang="en-US" altLang="zh-CN" sz="1200" dirty="0">
                <a:hlinkClick r:id="rId3"/>
              </a:rPr>
              <a:t>https://images.nvidia.com/aem-dam/Solutions/gtcs22/nvlink/multinode_nvlink_final_HD.mp4</a:t>
            </a:r>
            <a:endParaRPr lang="en-US" altLang="zh-CN" sz="1200" dirty="0"/>
          </a:p>
          <a:p>
            <a:r>
              <a:rPr lang="en-US" altLang="zh-CN" sz="1200" dirty="0">
                <a:hlinkClick r:id="rId4"/>
              </a:rPr>
              <a:t>https://www.youtube.com/watch?v=MY7jZGZw9vA</a:t>
            </a:r>
          </a:p>
          <a:p>
            <a:r>
              <a:rPr lang="en-US" altLang="zh-CN" sz="1200" dirty="0">
                <a:hlinkClick r:id="rId4"/>
              </a:rPr>
              <a:t>https://www.youtube.com/watch?v=vY61ExKhnfA</a:t>
            </a:r>
            <a:endParaRPr lang="en-US" altLang="zh-CN" sz="1200" dirty="0"/>
          </a:p>
        </p:txBody>
      </p:sp>
    </p:spTree>
    <p:extLst>
      <p:ext uri="{BB962C8B-B14F-4D97-AF65-F5344CB8AC3E}">
        <p14:creationId xmlns:p14="http://schemas.microsoft.com/office/powerpoint/2010/main" val="1963427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2453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 工作原理</a:t>
            </a:r>
          </a:p>
          <a:p>
            <a:pPr lvl="1"/>
            <a:r>
              <a:rPr lang="en-US" altLang="zh-CN" sz="2400" dirty="0">
                <a:solidFill>
                  <a:srgbClr val="374154"/>
                </a:solidFill>
                <a:latin typeface="Gill Sans MT" panose="020B0502020104020203" pitchFamily="34" charset="0"/>
              </a:rPr>
              <a:t>Tensor</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Core</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分布式训练</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Instruction</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Pipeline</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指令流水</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CUDA</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Thread</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CUDA</a:t>
            </a:r>
            <a:r>
              <a:rPr lang="zh-CN" altLang="en-US" sz="2400" dirty="0">
                <a:solidFill>
                  <a:srgbClr val="374154"/>
                </a:solidFill>
                <a:latin typeface="Gill Sans MT" panose="020B0502020104020203" pitchFamily="34" charset="0"/>
              </a:rPr>
              <a:t> 线程执行</a:t>
            </a: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A8D3891-E5E5-DD42-BE80-8099C4E6A8E7}"/>
              </a:ext>
            </a:extLst>
          </p:cNvPr>
          <p:cNvPicPr>
            <a:picLocks noChangeAspect="1"/>
          </p:cNvPicPr>
          <p:nvPr/>
        </p:nvPicPr>
        <p:blipFill>
          <a:blip r:embed="rId2"/>
          <a:stretch>
            <a:fillRect/>
          </a:stretch>
        </p:blipFill>
        <p:spPr>
          <a:xfrm>
            <a:off x="1057821" y="459211"/>
            <a:ext cx="10081120" cy="5939578"/>
          </a:xfrm>
          <a:prstGeom prst="rect">
            <a:avLst/>
          </a:prstGeom>
        </p:spPr>
      </p:pic>
    </p:spTree>
    <p:extLst>
      <p:ext uri="{BB962C8B-B14F-4D97-AF65-F5344CB8AC3E}">
        <p14:creationId xmlns:p14="http://schemas.microsoft.com/office/powerpoint/2010/main" val="3144628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2D22ADF-DF36-3047-B58E-3CA1B33F8BC9}"/>
              </a:ext>
            </a:extLst>
          </p:cNvPr>
          <p:cNvPicPr>
            <a:picLocks noChangeAspect="1"/>
          </p:cNvPicPr>
          <p:nvPr/>
        </p:nvPicPr>
        <p:blipFill>
          <a:blip r:embed="rId2"/>
          <a:stretch>
            <a:fillRect/>
          </a:stretch>
        </p:blipFill>
        <p:spPr>
          <a:xfrm>
            <a:off x="1075134" y="458208"/>
            <a:ext cx="10046494" cy="5941583"/>
          </a:xfrm>
          <a:prstGeom prst="rect">
            <a:avLst/>
          </a:prstGeom>
        </p:spPr>
      </p:pic>
    </p:spTree>
    <p:extLst>
      <p:ext uri="{BB962C8B-B14F-4D97-AF65-F5344CB8AC3E}">
        <p14:creationId xmlns:p14="http://schemas.microsoft.com/office/powerpoint/2010/main" val="3383564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分布式训练</a:t>
            </a:r>
          </a:p>
        </p:txBody>
      </p:sp>
    </p:spTree>
    <p:extLst>
      <p:ext uri="{BB962C8B-B14F-4D97-AF65-F5344CB8AC3E}">
        <p14:creationId xmlns:p14="http://schemas.microsoft.com/office/powerpoint/2010/main" val="2141171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E0F07-97BA-A04A-A03C-A75925B2D8E1}"/>
              </a:ext>
            </a:extLst>
          </p:cNvPr>
          <p:cNvSpPr>
            <a:spLocks noGrp="1"/>
          </p:cNvSpPr>
          <p:nvPr>
            <p:ph type="title"/>
          </p:nvPr>
        </p:nvSpPr>
        <p:spPr/>
        <p:txBody>
          <a:bodyPr/>
          <a:lstStyle/>
          <a:p>
            <a:r>
              <a:rPr kumimoji="1" lang="zh-CN" altLang="en-US" dirty="0"/>
              <a:t>人工智能发展与大规模分布式训练</a:t>
            </a:r>
          </a:p>
        </p:txBody>
      </p:sp>
      <p:pic>
        <p:nvPicPr>
          <p:cNvPr id="5" name="图片 4">
            <a:extLst>
              <a:ext uri="{FF2B5EF4-FFF2-40B4-BE49-F238E27FC236}">
                <a16:creationId xmlns:a16="http://schemas.microsoft.com/office/drawing/2014/main" id="{6F71503C-2B9C-514D-8A15-CDF16207F08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1616" y="1628800"/>
            <a:ext cx="10693530" cy="4037806"/>
          </a:xfrm>
          <a:prstGeom prst="rect">
            <a:avLst/>
          </a:prstGeom>
        </p:spPr>
      </p:pic>
    </p:spTree>
    <p:extLst>
      <p:ext uri="{BB962C8B-B14F-4D97-AF65-F5344CB8AC3E}">
        <p14:creationId xmlns:p14="http://schemas.microsoft.com/office/powerpoint/2010/main" val="94393715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深度学习迎来大模型（</a:t>
            </a:r>
            <a:r>
              <a:rPr lang="en-US" altLang="zh-CN" dirty="0"/>
              <a:t>Foundation</a:t>
            </a:r>
            <a:r>
              <a:rPr lang="zh-CN" altLang="en-US" dirty="0"/>
              <a:t> </a:t>
            </a:r>
            <a:r>
              <a:rPr lang="en-US" altLang="zh-CN" dirty="0"/>
              <a:t>Models</a:t>
            </a:r>
            <a:r>
              <a:rPr lang="zh-CN" altLang="en-US" dirty="0"/>
              <a:t>）</a:t>
            </a:r>
            <a:endParaRPr lang="en-US" dirty="0"/>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a:xfrm>
            <a:off x="600017" y="1407837"/>
            <a:ext cx="3482140" cy="4608512"/>
          </a:xfrm>
        </p:spPr>
        <p:txBody>
          <a:bodyPr/>
          <a:lstStyle/>
          <a:p>
            <a:pPr marL="342900" indent="-342900">
              <a:buFont typeface="+mj-lt"/>
              <a:buAutoNum type="arabicPeriod"/>
            </a:pPr>
            <a:r>
              <a:rPr lang="zh-CN" altLang="en-US" sz="1800" dirty="0"/>
              <a:t>自监督学习方法，可以减少数据标注，降低训练研发成本</a:t>
            </a:r>
            <a:endParaRPr lang="en-US" altLang="zh-CN" sz="1800" dirty="0"/>
          </a:p>
          <a:p>
            <a:pPr marL="342900" indent="-342900">
              <a:buFont typeface="+mj-lt"/>
              <a:buAutoNum type="arabicPeriod"/>
            </a:pPr>
            <a:r>
              <a:rPr lang="zh-CN" altLang="en-US" sz="1800" dirty="0"/>
              <a:t>模型参数规模越大，有望进一步突破现有模型结构的精度局限</a:t>
            </a:r>
          </a:p>
          <a:p>
            <a:pPr marL="342900" indent="-342900">
              <a:buFont typeface="+mj-lt"/>
              <a:buAutoNum type="arabicPeriod"/>
            </a:pPr>
            <a:r>
              <a:rPr lang="zh-CN" altLang="en-US" sz="1800" dirty="0"/>
              <a:t>解决模型碎片化，提供预训练方案</a:t>
            </a:r>
          </a:p>
          <a:p>
            <a:pPr marL="0" indent="0">
              <a:buNone/>
            </a:pPr>
            <a:endParaRPr lang="en-US" altLang="zh-CN" sz="1800" dirty="0"/>
          </a:p>
          <a:p>
            <a:r>
              <a:rPr lang="en-US" altLang="zh-CN" sz="1800" b="1" dirty="0"/>
              <a:t>e.g. </a:t>
            </a:r>
            <a:r>
              <a:rPr lang="zh-CN" altLang="en-US" sz="1800" b="1" dirty="0"/>
              <a:t>语言模型 </a:t>
            </a:r>
            <a:r>
              <a:rPr lang="en-US" altLang="zh-CN" sz="1800" b="1" dirty="0"/>
              <a:t>GPT-3</a:t>
            </a:r>
          </a:p>
          <a:p>
            <a:pPr lvl="1"/>
            <a:r>
              <a:rPr lang="en-US" altLang="zh-CN" sz="1600" dirty="0"/>
              <a:t>8 </a:t>
            </a:r>
            <a:r>
              <a:rPr lang="zh-CN" altLang="en-US" sz="1600" dirty="0"/>
              <a:t>张 </a:t>
            </a:r>
            <a:r>
              <a:rPr lang="en-US" altLang="zh-CN" sz="1600" dirty="0"/>
              <a:t>V100</a:t>
            </a:r>
            <a:r>
              <a:rPr lang="zh-CN" altLang="en-US" sz="1600" dirty="0"/>
              <a:t>，训练时长 </a:t>
            </a:r>
            <a:r>
              <a:rPr lang="en-US" altLang="zh-CN" sz="1600" dirty="0"/>
              <a:t>36 </a:t>
            </a:r>
            <a:r>
              <a:rPr lang="zh-CN" altLang="en-US" sz="1600" dirty="0"/>
              <a:t>年</a:t>
            </a:r>
            <a:endParaRPr lang="en-US" altLang="zh-CN" sz="1600" dirty="0"/>
          </a:p>
          <a:p>
            <a:pPr lvl="1"/>
            <a:r>
              <a:rPr lang="en-US" altLang="zh-CN" sz="1600" dirty="0"/>
              <a:t>512 </a:t>
            </a:r>
            <a:r>
              <a:rPr lang="zh-CN" altLang="en-US" sz="1600" dirty="0"/>
              <a:t>张 </a:t>
            </a:r>
            <a:r>
              <a:rPr lang="en-US" altLang="zh-CN" sz="1600" dirty="0"/>
              <a:t>V100</a:t>
            </a:r>
            <a:r>
              <a:rPr lang="zh-CN" altLang="en-US" sz="1600" dirty="0"/>
              <a:t>，训练近 </a:t>
            </a:r>
            <a:r>
              <a:rPr lang="en-US" altLang="zh-CN" sz="1600" dirty="0"/>
              <a:t>7 </a:t>
            </a:r>
            <a:r>
              <a:rPr lang="zh-CN" altLang="en-US" sz="1600" dirty="0"/>
              <a:t>个月</a:t>
            </a:r>
            <a:endParaRPr lang="en-US" sz="1600" dirty="0"/>
          </a:p>
        </p:txBody>
      </p:sp>
      <p:pic>
        <p:nvPicPr>
          <p:cNvPr id="7" name="图片 6">
            <a:extLst>
              <a:ext uri="{FF2B5EF4-FFF2-40B4-BE49-F238E27FC236}">
                <a16:creationId xmlns:a16="http://schemas.microsoft.com/office/drawing/2014/main" id="{C2FB011B-6EA2-0245-AF45-0CAF7BAC401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86213" y="1484784"/>
            <a:ext cx="7433567" cy="4464496"/>
          </a:xfrm>
          <a:prstGeom prst="rect">
            <a:avLst/>
          </a:prstGeom>
        </p:spPr>
      </p:pic>
    </p:spTree>
    <p:extLst>
      <p:ext uri="{BB962C8B-B14F-4D97-AF65-F5344CB8AC3E}">
        <p14:creationId xmlns:p14="http://schemas.microsoft.com/office/powerpoint/2010/main" val="80902946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EFCC4-0835-6142-916F-243BCC9490A1}"/>
              </a:ext>
            </a:extLst>
          </p:cNvPr>
          <p:cNvSpPr>
            <a:spLocks noGrp="1"/>
          </p:cNvSpPr>
          <p:nvPr>
            <p:ph type="title"/>
          </p:nvPr>
        </p:nvSpPr>
        <p:spPr/>
        <p:txBody>
          <a:bodyPr/>
          <a:lstStyle/>
          <a:p>
            <a:r>
              <a:rPr kumimoji="1" lang="zh-CN" altLang="en-US" dirty="0"/>
              <a:t>混合并行</a:t>
            </a:r>
          </a:p>
        </p:txBody>
      </p:sp>
      <p:sp>
        <p:nvSpPr>
          <p:cNvPr id="5" name="矩形 4">
            <a:extLst>
              <a:ext uri="{FF2B5EF4-FFF2-40B4-BE49-F238E27FC236}">
                <a16:creationId xmlns:a16="http://schemas.microsoft.com/office/drawing/2014/main" id="{099CB059-3CA0-0949-8D14-6CC3A5803B95}"/>
              </a:ext>
            </a:extLst>
          </p:cNvPr>
          <p:cNvSpPr/>
          <p:nvPr/>
        </p:nvSpPr>
        <p:spPr>
          <a:xfrm>
            <a:off x="588981" y="6351711"/>
            <a:ext cx="10977453" cy="461665"/>
          </a:xfrm>
          <a:prstGeom prst="rect">
            <a:avLst/>
          </a:prstGeom>
        </p:spPr>
        <p:txBody>
          <a:bodyPr wrap="square" anchor="ctr">
            <a:spAutoFit/>
          </a:bodyPr>
          <a:lstStyle/>
          <a:p>
            <a:pPr marL="9525" latinLnBrk="1"/>
            <a:r>
              <a:rPr lang="en-US" altLang="zh-CN" sz="1200" dirty="0">
                <a:solidFill>
                  <a:srgbClr val="00FA00"/>
                </a:solidFill>
                <a:latin typeface="Gill Sans MT" panose="020B0502020104020203" pitchFamily="34" charset="0"/>
              </a:rPr>
              <a:t>Narayanan, Deepak, et al. "Efficient large-scale language model training on </a:t>
            </a:r>
            <a:r>
              <a:rPr lang="en-US" altLang="zh-CN" sz="1200" dirty="0" err="1">
                <a:solidFill>
                  <a:srgbClr val="00FA00"/>
                </a:solidFill>
                <a:latin typeface="Gill Sans MT" panose="020B0502020104020203" pitchFamily="34" charset="0"/>
              </a:rPr>
              <a:t>gpu</a:t>
            </a:r>
            <a:r>
              <a:rPr lang="en-US" altLang="zh-CN" sz="1200" dirty="0">
                <a:solidFill>
                  <a:srgbClr val="00FA00"/>
                </a:solidFill>
                <a:latin typeface="Gill Sans MT" panose="020B0502020104020203" pitchFamily="34" charset="0"/>
              </a:rPr>
              <a:t> clusters using </a:t>
            </a:r>
            <a:r>
              <a:rPr lang="en-US" altLang="zh-CN" sz="1200" dirty="0" err="1">
                <a:solidFill>
                  <a:srgbClr val="00FA00"/>
                </a:solidFill>
                <a:latin typeface="Gill Sans MT" panose="020B0502020104020203" pitchFamily="34" charset="0"/>
              </a:rPr>
              <a:t>megatron-lm</a:t>
            </a:r>
            <a:r>
              <a:rPr lang="en-US" altLang="zh-CN" sz="1200" dirty="0">
                <a:solidFill>
                  <a:srgbClr val="00FA00"/>
                </a:solidFill>
                <a:latin typeface="Gill Sans MT" panose="020B0502020104020203" pitchFamily="34" charset="0"/>
              </a:rPr>
              <a:t>." Proceedings of the International Conference for High Performance Computing, Networking, Storage and Analysis. 2021.</a:t>
            </a:r>
          </a:p>
        </p:txBody>
      </p:sp>
      <p:pic>
        <p:nvPicPr>
          <p:cNvPr id="9" name="图片 8">
            <a:extLst>
              <a:ext uri="{FF2B5EF4-FFF2-40B4-BE49-F238E27FC236}">
                <a16:creationId xmlns:a16="http://schemas.microsoft.com/office/drawing/2014/main" id="{CBEFA228-738B-1B42-A8F0-2B0B10520FC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952" t="8133" r="964" b="3012"/>
          <a:stretch/>
        </p:blipFill>
        <p:spPr>
          <a:xfrm>
            <a:off x="1767194" y="1267362"/>
            <a:ext cx="8676354" cy="4969950"/>
          </a:xfrm>
          <a:prstGeom prst="rect">
            <a:avLst/>
          </a:prstGeom>
        </p:spPr>
      </p:pic>
    </p:spTree>
    <p:extLst>
      <p:ext uri="{BB962C8B-B14F-4D97-AF65-F5344CB8AC3E}">
        <p14:creationId xmlns:p14="http://schemas.microsoft.com/office/powerpoint/2010/main" val="2023353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34052</TotalTime>
  <Words>863</Words>
  <Application>Microsoft Macintosh PowerPoint</Application>
  <PresentationFormat>自定义</PresentationFormat>
  <Paragraphs>193</Paragraphs>
  <Slides>25</Slides>
  <Notes>4</Notes>
  <HiddenSlides>0</HiddenSlides>
  <MMClips>0</MMClips>
  <ScaleCrop>false</ScaleCrop>
  <HeadingPairs>
    <vt:vector size="6" baseType="variant">
      <vt:variant>
        <vt:lpstr>已用的字体</vt:lpstr>
      </vt:variant>
      <vt:variant>
        <vt:i4>16</vt:i4>
      </vt:variant>
      <vt:variant>
        <vt:lpstr>主题</vt:lpstr>
      </vt:variant>
      <vt:variant>
        <vt:i4>7</vt:i4>
      </vt:variant>
      <vt:variant>
        <vt:lpstr>幻灯片标题</vt:lpstr>
      </vt:variant>
      <vt:variant>
        <vt:i4>25</vt:i4>
      </vt:variant>
    </vt:vector>
  </HeadingPairs>
  <TitlesOfParts>
    <vt:vector size="48" baseType="lpstr">
      <vt:lpstr>黑体</vt:lpstr>
      <vt:lpstr>华文细黑</vt:lpstr>
      <vt:lpstr>Microsoft YaHei</vt:lpstr>
      <vt:lpstr>Microsoft YaHei</vt:lpstr>
      <vt:lpstr>FrutigerNext LT Bold</vt:lpstr>
      <vt:lpstr>FrutigerNext LT Light</vt:lpstr>
      <vt:lpstr>FrutigerNext LT Medium</vt:lpstr>
      <vt:lpstr>GEETYPE-SkyGB-Flash Reguar</vt:lpstr>
      <vt:lpstr>Segoe UI</vt:lpstr>
      <vt:lpstr>Arial</vt:lpstr>
      <vt:lpstr>Calibri</vt:lpstr>
      <vt:lpstr>Cambria Math</vt:lpstr>
      <vt:lpstr>Franklin Gothic Book</vt:lpstr>
      <vt:lpstr>Futura Medium</vt:lpstr>
      <vt:lpstr>Gill Sans MT</vt:lpstr>
      <vt:lpstr>Wingdings</vt:lpstr>
      <vt:lpstr>Title1</vt:lpstr>
      <vt:lpstr>Title2</vt:lpstr>
      <vt:lpstr>1_Title2</vt:lpstr>
      <vt:lpstr>content01</vt:lpstr>
      <vt:lpstr>Content02</vt:lpstr>
      <vt:lpstr>code01</vt:lpstr>
      <vt:lpstr>Thankyou</vt:lpstr>
      <vt:lpstr>AI 芯片</vt:lpstr>
      <vt:lpstr>PowerPoint 演示文稿</vt:lpstr>
      <vt:lpstr>PowerPoint 演示文稿</vt:lpstr>
      <vt:lpstr>PowerPoint 演示文稿</vt:lpstr>
      <vt:lpstr>PowerPoint 演示文稿</vt:lpstr>
      <vt:lpstr>PowerPoint 演示文稿</vt:lpstr>
      <vt:lpstr>人工智能发展与大规模分布式训练</vt:lpstr>
      <vt:lpstr>深度学习迎来大模型（Foundation Models）</vt:lpstr>
      <vt:lpstr>混合并行</vt:lpstr>
      <vt:lpstr>分布式训练系统</vt:lpstr>
      <vt:lpstr>分布式训练系统</vt:lpstr>
      <vt:lpstr>通讯硬件</vt:lpstr>
      <vt:lpstr>通讯硬件</vt:lpstr>
      <vt:lpstr>通信软件：提供集合通信</vt:lpstr>
      <vt:lpstr>集合通信</vt:lpstr>
      <vt:lpstr>PowerPoint 演示文稿</vt:lpstr>
      <vt:lpstr>NVIDIA NVLink</vt:lpstr>
      <vt:lpstr>Have a Look</vt:lpstr>
      <vt:lpstr>NVLink 发展</vt:lpstr>
      <vt:lpstr>NVLink 发展</vt:lpstr>
      <vt:lpstr>NVLink 发展</vt:lpstr>
      <vt:lpstr>NVSwitch</vt:lpstr>
      <vt:lpstr>总结</vt:lpstr>
      <vt:lpstr>Reference 引用&amp;参考</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5828</cp:revision>
  <dcterms:created xsi:type="dcterms:W3CDTF">2015-01-14T10:38:57Z</dcterms:created>
  <dcterms:modified xsi:type="dcterms:W3CDTF">2023-05-17T03:10:04Z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